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2"/>
  </p:notesMasterIdLst>
  <p:sldIdLst>
    <p:sldId id="256" r:id="rId2"/>
    <p:sldId id="370" r:id="rId3"/>
    <p:sldId id="262" r:id="rId4"/>
    <p:sldId id="257" r:id="rId5"/>
    <p:sldId id="271" r:id="rId6"/>
    <p:sldId id="264" r:id="rId7"/>
    <p:sldId id="277" r:id="rId8"/>
    <p:sldId id="258" r:id="rId9"/>
    <p:sldId id="279" r:id="rId10"/>
    <p:sldId id="278" r:id="rId11"/>
    <p:sldId id="266" r:id="rId12"/>
    <p:sldId id="263" r:id="rId13"/>
    <p:sldId id="268" r:id="rId14"/>
    <p:sldId id="267" r:id="rId15"/>
    <p:sldId id="269" r:id="rId16"/>
    <p:sldId id="270" r:id="rId17"/>
    <p:sldId id="261" r:id="rId18"/>
    <p:sldId id="259" r:id="rId19"/>
    <p:sldId id="272" r:id="rId20"/>
    <p:sldId id="273" r:id="rId21"/>
    <p:sldId id="276" r:id="rId22"/>
    <p:sldId id="280" r:id="rId23"/>
    <p:sldId id="281" r:id="rId24"/>
    <p:sldId id="282" r:id="rId25"/>
    <p:sldId id="283" r:id="rId26"/>
    <p:sldId id="284" r:id="rId27"/>
    <p:sldId id="285" r:id="rId28"/>
    <p:sldId id="286" r:id="rId29"/>
    <p:sldId id="287" r:id="rId30"/>
    <p:sldId id="288" r:id="rId31"/>
    <p:sldId id="289" r:id="rId32"/>
    <p:sldId id="291" r:id="rId33"/>
    <p:sldId id="292" r:id="rId34"/>
    <p:sldId id="293" r:id="rId35"/>
    <p:sldId id="371" r:id="rId36"/>
    <p:sldId id="295" r:id="rId37"/>
    <p:sldId id="372"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6" r:id="rId107"/>
    <p:sldId id="365" r:id="rId108"/>
    <p:sldId id="368" r:id="rId109"/>
    <p:sldId id="367" r:id="rId110"/>
    <p:sldId id="369" r:id="rId1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8056"/>
    <a:srgbClr val="A5C6B4"/>
    <a:srgbClr val="F806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94" autoAdjust="0"/>
    <p:restoredTop sz="92605" autoAdjust="0"/>
  </p:normalViewPr>
  <p:slideViewPr>
    <p:cSldViewPr snapToGrid="0">
      <p:cViewPr>
        <p:scale>
          <a:sx n="93" d="100"/>
          <a:sy n="93" d="100"/>
        </p:scale>
        <p:origin x="102"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256C8-1BA4-4200-90F3-9413893DDEA5}" type="datetimeFigureOut">
              <a:rPr lang="en-US" smtClean="0"/>
              <a:t>4/9/2018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3E0FAC-92B7-4344-B8CE-D78B9752AB0B}" type="slidenum">
              <a:rPr lang="en-US" smtClean="0"/>
              <a:t>‹#›</a:t>
            </a:fld>
            <a:endParaRPr lang="en-US"/>
          </a:p>
        </p:txBody>
      </p:sp>
    </p:spTree>
    <p:extLst>
      <p:ext uri="{BB962C8B-B14F-4D97-AF65-F5344CB8AC3E}">
        <p14:creationId xmlns:p14="http://schemas.microsoft.com/office/powerpoint/2010/main" val="3608014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Stop here briefly for questions or small pause before moving on to the next substantive section</a:t>
            </a:r>
          </a:p>
        </p:txBody>
      </p:sp>
      <p:sp>
        <p:nvSpPr>
          <p:cNvPr id="4" name="Slide Number Placeholder 3"/>
          <p:cNvSpPr>
            <a:spLocks noGrp="1"/>
          </p:cNvSpPr>
          <p:nvPr>
            <p:ph type="sldNum" sz="quarter" idx="10"/>
          </p:nvPr>
        </p:nvSpPr>
        <p:spPr/>
        <p:txBody>
          <a:bodyPr/>
          <a:lstStyle/>
          <a:p>
            <a:fld id="{9D3E0FAC-92B7-4344-B8CE-D78B9752AB0B}" type="slidenum">
              <a:rPr lang="en-US" smtClean="0"/>
              <a:t>21</a:t>
            </a:fld>
            <a:endParaRPr lang="en-US"/>
          </a:p>
        </p:txBody>
      </p:sp>
    </p:spTree>
    <p:extLst>
      <p:ext uri="{BB962C8B-B14F-4D97-AF65-F5344CB8AC3E}">
        <p14:creationId xmlns:p14="http://schemas.microsoft.com/office/powerpoint/2010/main" val="2024939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 https://techcrunch.com/2017/06/27/facebook-2-billion-users/</a:t>
            </a:r>
          </a:p>
        </p:txBody>
      </p:sp>
      <p:sp>
        <p:nvSpPr>
          <p:cNvPr id="4" name="Slide Number Placeholder 3"/>
          <p:cNvSpPr>
            <a:spLocks noGrp="1"/>
          </p:cNvSpPr>
          <p:nvPr>
            <p:ph type="sldNum" sz="quarter" idx="10"/>
          </p:nvPr>
        </p:nvSpPr>
        <p:spPr/>
        <p:txBody>
          <a:bodyPr/>
          <a:lstStyle/>
          <a:p>
            <a:fld id="{1FCF5342-079E-44A6-ABEB-0241FE63E21A}" type="slidenum">
              <a:rPr lang="en-GB" smtClean="0"/>
              <a:t>25</a:t>
            </a:fld>
            <a:endParaRPr lang="en-GB"/>
          </a:p>
        </p:txBody>
      </p:sp>
    </p:spTree>
    <p:extLst>
      <p:ext uri="{BB962C8B-B14F-4D97-AF65-F5344CB8AC3E}">
        <p14:creationId xmlns:p14="http://schemas.microsoft.com/office/powerpoint/2010/main" val="1124136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availability, </a:t>
            </a:r>
            <a:r>
              <a:rPr lang="en-GB" dirty="0" err="1"/>
              <a:t>api</a:t>
            </a:r>
            <a:r>
              <a:rPr lang="en-GB" dirty="0"/>
              <a:t> </a:t>
            </a:r>
            <a:r>
              <a:rPr lang="en-GB" dirty="0" err="1"/>
              <a:t>etc</a:t>
            </a:r>
            <a:r>
              <a:rPr lang="en-GB" dirty="0"/>
              <a:t>… for each</a:t>
            </a:r>
          </a:p>
        </p:txBody>
      </p:sp>
      <p:sp>
        <p:nvSpPr>
          <p:cNvPr id="4" name="Slide Number Placeholder 3"/>
          <p:cNvSpPr>
            <a:spLocks noGrp="1"/>
          </p:cNvSpPr>
          <p:nvPr>
            <p:ph type="sldNum" sz="quarter" idx="10"/>
          </p:nvPr>
        </p:nvSpPr>
        <p:spPr/>
        <p:txBody>
          <a:bodyPr/>
          <a:lstStyle/>
          <a:p>
            <a:fld id="{1FCF5342-079E-44A6-ABEB-0241FE63E21A}" type="slidenum">
              <a:rPr lang="en-GB" smtClean="0"/>
              <a:t>26</a:t>
            </a:fld>
            <a:endParaRPr lang="en-GB"/>
          </a:p>
        </p:txBody>
      </p:sp>
    </p:spTree>
    <p:extLst>
      <p:ext uri="{BB962C8B-B14F-4D97-AF65-F5344CB8AC3E}">
        <p14:creationId xmlns:p14="http://schemas.microsoft.com/office/powerpoint/2010/main" val="2518031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 https://techcrunch.com/2017/06/27/facebook-2-billion-users/</a:t>
            </a:r>
          </a:p>
          <a:p>
            <a:endParaRPr lang="en-GB" dirty="0"/>
          </a:p>
        </p:txBody>
      </p:sp>
      <p:sp>
        <p:nvSpPr>
          <p:cNvPr id="4" name="Slide Number Placeholder 3"/>
          <p:cNvSpPr>
            <a:spLocks noGrp="1"/>
          </p:cNvSpPr>
          <p:nvPr>
            <p:ph type="sldNum" sz="quarter" idx="10"/>
          </p:nvPr>
        </p:nvSpPr>
        <p:spPr/>
        <p:txBody>
          <a:bodyPr/>
          <a:lstStyle/>
          <a:p>
            <a:fld id="{1FCF5342-079E-44A6-ABEB-0241FE63E21A}" type="slidenum">
              <a:rPr lang="en-GB" smtClean="0"/>
              <a:t>27</a:t>
            </a:fld>
            <a:endParaRPr lang="en-GB"/>
          </a:p>
        </p:txBody>
      </p:sp>
    </p:spTree>
    <p:extLst>
      <p:ext uri="{BB962C8B-B14F-4D97-AF65-F5344CB8AC3E}">
        <p14:creationId xmlns:p14="http://schemas.microsoft.com/office/powerpoint/2010/main" val="3843417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D3E0FAC-92B7-4344-B8CE-D78B9752AB0B}" type="slidenum">
              <a:rPr lang="en-US" smtClean="0"/>
              <a:t>36</a:t>
            </a:fld>
            <a:endParaRPr lang="en-US"/>
          </a:p>
        </p:txBody>
      </p:sp>
    </p:spTree>
    <p:extLst>
      <p:ext uri="{BB962C8B-B14F-4D97-AF65-F5344CB8AC3E}">
        <p14:creationId xmlns:p14="http://schemas.microsoft.com/office/powerpoint/2010/main" val="322558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C7A2F6-2F19-4AE6-AE33-E09CFF174DCA}" type="datetimeFigureOut">
              <a:rPr lang="en-GB" smtClean="0"/>
              <a:t>09/04/2018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4086998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C7A2F6-2F19-4AE6-AE33-E09CFF174DCA}" type="datetimeFigureOut">
              <a:rPr lang="en-GB" smtClean="0"/>
              <a:t>09/04/2018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3151413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C7A2F6-2F19-4AE6-AE33-E09CFF174DCA}" type="datetimeFigureOut">
              <a:rPr lang="en-GB" smtClean="0"/>
              <a:t>09/04/2018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4032034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C7A2F6-2F19-4AE6-AE33-E09CFF174DCA}" type="datetimeFigureOut">
              <a:rPr lang="en-GB" smtClean="0"/>
              <a:t>09/04/2018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282206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C7A2F6-2F19-4AE6-AE33-E09CFF174DCA}" type="datetimeFigureOut">
              <a:rPr lang="en-GB" smtClean="0"/>
              <a:t>09/04/2018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3232305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C7A2F6-2F19-4AE6-AE33-E09CFF174DCA}" type="datetimeFigureOut">
              <a:rPr lang="en-GB" smtClean="0"/>
              <a:t>09/04/2018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1382487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C7A2F6-2F19-4AE6-AE33-E09CFF174DCA}" type="datetimeFigureOut">
              <a:rPr lang="en-GB" smtClean="0"/>
              <a:t>09/04/2018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1065450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C7A2F6-2F19-4AE6-AE33-E09CFF174DCA}" type="datetimeFigureOut">
              <a:rPr lang="en-GB" smtClean="0"/>
              <a:t>09/04/2018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1237331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C7A2F6-2F19-4AE6-AE33-E09CFF174DCA}" type="datetimeFigureOut">
              <a:rPr lang="en-GB" smtClean="0"/>
              <a:t>09/04/2018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3856856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C7A2F6-2F19-4AE6-AE33-E09CFF174DCA}" type="datetimeFigureOut">
              <a:rPr lang="en-GB" smtClean="0"/>
              <a:t>09/04/2018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611572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C7A2F6-2F19-4AE6-AE33-E09CFF174DCA}" type="datetimeFigureOut">
              <a:rPr lang="en-GB" smtClean="0"/>
              <a:t>09/04/2018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2794451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C7A2F6-2F19-4AE6-AE33-E09CFF174DCA}" type="datetimeFigureOut">
              <a:rPr lang="en-GB" smtClean="0"/>
              <a:t>09/04/2018</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3D4D68-E5E1-497F-B018-33FA9D88ECA8}" type="slidenum">
              <a:rPr lang="en-GB" smtClean="0"/>
              <a:t>‹#›</a:t>
            </a:fld>
            <a:endParaRPr lang="en-GB"/>
          </a:p>
        </p:txBody>
      </p:sp>
    </p:spTree>
    <p:extLst>
      <p:ext uri="{BB962C8B-B14F-4D97-AF65-F5344CB8AC3E}">
        <p14:creationId xmlns:p14="http://schemas.microsoft.com/office/powerpoint/2010/main" val="1337285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6.tiff"/><Relationship Id="rId7" Type="http://schemas.openxmlformats.org/officeDocument/2006/relationships/image" Target="../media/image19.tiff"/><Relationship Id="rId12" Type="http://schemas.openxmlformats.org/officeDocument/2006/relationships/image" Target="../media/image24.png"/><Relationship Id="rId2"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3.png"/><Relationship Id="rId5" Type="http://schemas.openxmlformats.org/officeDocument/2006/relationships/image" Target="../media/image18.tiff"/><Relationship Id="rId15" Type="http://schemas.openxmlformats.org/officeDocument/2006/relationships/image" Target="../media/image27.jpeg"/><Relationship Id="rId10" Type="http://schemas.openxmlformats.org/officeDocument/2006/relationships/image" Target="../media/image22.png"/><Relationship Id="rId4" Type="http://schemas.openxmlformats.org/officeDocument/2006/relationships/image" Target="../media/image17.tiff"/><Relationship Id="rId9" Type="http://schemas.openxmlformats.org/officeDocument/2006/relationships/image" Target="../media/image21.png"/><Relationship Id="rId14" Type="http://schemas.openxmlformats.org/officeDocument/2006/relationships/image" Target="../media/image2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9.tiff"/><Relationship Id="rId7" Type="http://schemas.openxmlformats.org/officeDocument/2006/relationships/image" Target="../media/image32.jpeg"/><Relationship Id="rId2" Type="http://schemas.openxmlformats.org/officeDocument/2006/relationships/image" Target="../media/image19.tiff"/><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1.tiff"/><Relationship Id="rId4" Type="http://schemas.openxmlformats.org/officeDocument/2006/relationships/image" Target="../media/image30.tiff"/></Relationships>
</file>

<file path=ppt/slides/_rels/slide1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19.tiff"/><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19.tiff"/><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7" Type="http://schemas.openxmlformats.org/officeDocument/2006/relationships/image" Target="../media/image57.png"/><Relationship Id="rId2"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hyperlink" Target="http://crisislex.org/" TargetMode="External"/><Relationship Id="rId5" Type="http://schemas.openxmlformats.org/officeDocument/2006/relationships/image" Target="../media/image18.tiff"/><Relationship Id="rId4" Type="http://schemas.openxmlformats.org/officeDocument/2006/relationships/image" Target="../media/image17.tiff"/></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github.com/evhart/smasac-tutorial" TargetMode="External"/><Relationship Id="rId5" Type="http://schemas.openxmlformats.org/officeDocument/2006/relationships/image" Target="../media/image7.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techcrunch.com/2017/06/27/facebook-2-billion-users/"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9.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2.jpeg"/><Relationship Id="rId4" Type="http://schemas.openxmlformats.org/officeDocument/2006/relationships/image" Target="../media/image21.png"/><Relationship Id="rId9"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hyperlink" Target="https://apps.twitter.com/app/new"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64.png"/><Relationship Id="rId4" Type="http://schemas.openxmlformats.org/officeDocument/2006/relationships/hyperlink" Target="https://developer.twitter.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8.png"/><Relationship Id="rId4" Type="http://schemas.openxmlformats.org/officeDocument/2006/relationships/image" Target="../media/image67.jpeg"/></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github.com/evhart/smasac-tutorial"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5.png"/><Relationship Id="rId7" Type="http://schemas.openxmlformats.org/officeDocument/2006/relationships/image" Target="../media/image81.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jpe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t.co/1guBTcXX"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hyperlink" Target="http://github.com/evhart/smasac-tutorial" TargetMode="External"/><Relationship Id="rId4" Type="http://schemas.openxmlformats.org/officeDocument/2006/relationships/image" Target="../media/image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95.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jpe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96.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jpe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9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a:t>Social Media Analysis for Situation Awareness during Crises (SMASAC)</a:t>
            </a:r>
            <a:endParaRPr lang="en-GB" dirty="0"/>
          </a:p>
        </p:txBody>
      </p:sp>
      <p:sp>
        <p:nvSpPr>
          <p:cNvPr id="3" name="Subtitle 2"/>
          <p:cNvSpPr>
            <a:spLocks noGrp="1"/>
          </p:cNvSpPr>
          <p:nvPr>
            <p:ph type="subTitle" idx="1"/>
          </p:nvPr>
        </p:nvSpPr>
        <p:spPr/>
        <p:txBody>
          <a:bodyPr>
            <a:normAutofit/>
          </a:bodyPr>
          <a:lstStyle/>
          <a:p>
            <a:r>
              <a:rPr lang="en-GB" sz="3200"/>
              <a:t>WebConf’18</a:t>
            </a:r>
            <a:endParaRPr lang="en-GB" sz="3200" dirty="0"/>
          </a:p>
        </p:txBody>
      </p:sp>
    </p:spTree>
    <p:extLst>
      <p:ext uri="{BB962C8B-B14F-4D97-AF65-F5344CB8AC3E}">
        <p14:creationId xmlns:p14="http://schemas.microsoft.com/office/powerpoint/2010/main" val="13711410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screen">
            <a:extLst>
              <a:ext uri="{28A0092B-C50C-407E-A947-70E740481C1C}">
                <a14:useLocalDpi xmlns:a14="http://schemas.microsoft.com/office/drawing/2010/main"/>
              </a:ext>
            </a:extLst>
          </a:blip>
          <a:srcRect l="47856" r="12341" b="23985"/>
          <a:stretch/>
        </p:blipFill>
        <p:spPr>
          <a:xfrm>
            <a:off x="7854695" y="-21104"/>
            <a:ext cx="1289304" cy="1846729"/>
          </a:xfrm>
          <a:prstGeom prst="rect">
            <a:avLst/>
          </a:prstGeom>
        </p:spPr>
      </p:pic>
      <p:pic>
        <p:nvPicPr>
          <p:cNvPr id="5" name="Content Placeholder 3"/>
          <p:cNvPicPr>
            <a:picLocks noGrp="1"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13675" y="1825625"/>
            <a:ext cx="2830325" cy="188675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4259" y="3498299"/>
            <a:ext cx="2967628" cy="1882589"/>
          </a:xfrm>
          <a:prstGeom prst="rect">
            <a:avLst/>
          </a:prstGeom>
        </p:spPr>
      </p:pic>
      <p:pic>
        <p:nvPicPr>
          <p:cNvPr id="7" name="Content Placeholder 6"/>
          <p:cNvPicPr>
            <a:picLocks noGrp="1" noChangeAspect="1"/>
          </p:cNvPicPr>
          <p:nvPr>
            <p:ph idx="1"/>
          </p:nvPr>
        </p:nvPicPr>
        <p:blipFill rotWithShape="1">
          <a:blip r:embed="rId5" cstate="screen">
            <a:extLst>
              <a:ext uri="{28A0092B-C50C-407E-A947-70E740481C1C}">
                <a14:useLocalDpi xmlns:a14="http://schemas.microsoft.com/office/drawing/2010/main"/>
              </a:ext>
            </a:extLst>
          </a:blip>
          <a:srcRect t="13124" b="42427"/>
          <a:stretch/>
        </p:blipFill>
        <p:spPr>
          <a:xfrm>
            <a:off x="6313674" y="5298141"/>
            <a:ext cx="2830325" cy="1559859"/>
          </a:xfrm>
          <a:prstGeom prst="rect">
            <a:avLst/>
          </a:prstGeom>
        </p:spPr>
      </p:pic>
      <p:sp>
        <p:nvSpPr>
          <p:cNvPr id="4" name="Rectangle 3"/>
          <p:cNvSpPr/>
          <p:nvPr/>
        </p:nvSpPr>
        <p:spPr>
          <a:xfrm rot="523232">
            <a:off x="5172520" y="-411204"/>
            <a:ext cx="2886635" cy="7393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a:t>Social Media and Crises</a:t>
            </a:r>
          </a:p>
        </p:txBody>
      </p:sp>
      <p:sp>
        <p:nvSpPr>
          <p:cNvPr id="16" name="Content Placeholder 7"/>
          <p:cNvSpPr txBox="1">
            <a:spLocks/>
          </p:cNvSpPr>
          <p:nvPr/>
        </p:nvSpPr>
        <p:spPr>
          <a:xfrm>
            <a:off x="628651" y="1482274"/>
            <a:ext cx="6369710"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t>Social media has become a common place for </a:t>
            </a:r>
            <a:r>
              <a:rPr lang="en-GB" sz="1600" b="1" dirty="0"/>
              <a:t>communities</a:t>
            </a:r>
            <a:r>
              <a:rPr lang="en-GB" sz="1600" dirty="0"/>
              <a:t> and </a:t>
            </a:r>
            <a:r>
              <a:rPr lang="en-GB" sz="1600" b="1" dirty="0"/>
              <a:t>organisations</a:t>
            </a:r>
            <a:r>
              <a:rPr lang="en-GB" sz="1600" dirty="0"/>
              <a:t> to </a:t>
            </a:r>
            <a:r>
              <a:rPr lang="en-GB" sz="1600" b="1" dirty="0"/>
              <a:t>communicate </a:t>
            </a:r>
            <a:r>
              <a:rPr lang="en-GB" sz="1600" dirty="0"/>
              <a:t>and </a:t>
            </a:r>
            <a:r>
              <a:rPr lang="en-GB" sz="1600" b="1" dirty="0"/>
              <a:t>share</a:t>
            </a:r>
            <a:r>
              <a:rPr lang="en-GB" sz="1600" dirty="0"/>
              <a:t> </a:t>
            </a:r>
            <a:r>
              <a:rPr lang="en-GB" sz="1600" b="1" dirty="0"/>
              <a:t>information</a:t>
            </a:r>
            <a:r>
              <a:rPr lang="en-GB" sz="1600" dirty="0"/>
              <a:t> during crises, to enhance their situational awareness, to share </a:t>
            </a:r>
            <a:r>
              <a:rPr lang="en-GB" sz="1600" b="1" dirty="0"/>
              <a:t>requests</a:t>
            </a:r>
            <a:r>
              <a:rPr lang="en-GB" sz="1600" dirty="0"/>
              <a:t> or </a:t>
            </a:r>
            <a:r>
              <a:rPr lang="en-GB" sz="1600" b="1" dirty="0"/>
              <a:t>offers for help </a:t>
            </a:r>
            <a:r>
              <a:rPr lang="en-GB" sz="1600" dirty="0"/>
              <a:t>and </a:t>
            </a:r>
            <a:r>
              <a:rPr lang="en-GB" sz="1600" b="1" dirty="0"/>
              <a:t>support</a:t>
            </a:r>
            <a:r>
              <a:rPr lang="en-GB" sz="1600" dirty="0"/>
              <a:t>, and to </a:t>
            </a:r>
            <a:r>
              <a:rPr lang="en-GB" sz="1600" b="1" dirty="0"/>
              <a:t>coordinate</a:t>
            </a:r>
            <a:r>
              <a:rPr lang="en-GB" sz="1600" dirty="0"/>
              <a:t> their recovery efforts. </a:t>
            </a:r>
          </a:p>
        </p:txBody>
      </p:sp>
      <p:pic>
        <p:nvPicPr>
          <p:cNvPr id="17" name="Picture 4" descr="https://cdn.blog.safe.com/wp-content/uploads/2017/09/12092442/4-vs1.png"/>
          <p:cNvPicPr>
            <a:picLocks noChangeAspect="1" noChangeArrowheads="1"/>
          </p:cNvPicPr>
          <p:nvPr/>
        </p:nvPicPr>
        <p:blipFill rotWithShape="1">
          <a:blip r:embed="rId6">
            <a:extLst>
              <a:ext uri="{28A0092B-C50C-407E-A947-70E740481C1C}">
                <a14:useLocalDpi xmlns:a14="http://schemas.microsoft.com/office/drawing/2010/main" val="0"/>
              </a:ext>
            </a:extLst>
          </a:blip>
          <a:srcRect l="50342" t="1" b="-1718"/>
          <a:stretch/>
        </p:blipFill>
        <p:spPr bwMode="auto">
          <a:xfrm rot="516702">
            <a:off x="6836280" y="3762454"/>
            <a:ext cx="818550" cy="16766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cdn.blog.safe.com/wp-content/uploads/2017/09/12092442/4-vs1.png"/>
          <p:cNvPicPr>
            <a:picLocks noChangeAspect="1" noChangeArrowheads="1"/>
          </p:cNvPicPr>
          <p:nvPr/>
        </p:nvPicPr>
        <p:blipFill rotWithShape="1">
          <a:blip r:embed="rId6">
            <a:extLst>
              <a:ext uri="{28A0092B-C50C-407E-A947-70E740481C1C}">
                <a14:useLocalDpi xmlns:a14="http://schemas.microsoft.com/office/drawing/2010/main" val="0"/>
              </a:ext>
            </a:extLst>
          </a:blip>
          <a:srcRect t="1" r="49658" b="-1718"/>
          <a:stretch/>
        </p:blipFill>
        <p:spPr bwMode="auto">
          <a:xfrm rot="542157">
            <a:off x="7103589" y="2131679"/>
            <a:ext cx="829822" cy="16766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7"/>
          <a:stretch>
            <a:fillRect/>
          </a:stretch>
        </p:blipFill>
        <p:spPr>
          <a:xfrm>
            <a:off x="6483366" y="5431486"/>
            <a:ext cx="1083779" cy="591799"/>
          </a:xfrm>
          <a:prstGeom prst="rect">
            <a:avLst/>
          </a:prstGeom>
        </p:spPr>
      </p:pic>
      <p:sp>
        <p:nvSpPr>
          <p:cNvPr id="20" name="Content Placeholder 7"/>
          <p:cNvSpPr txBox="1">
            <a:spLocks/>
          </p:cNvSpPr>
          <p:nvPr/>
        </p:nvSpPr>
        <p:spPr>
          <a:xfrm>
            <a:off x="649506" y="3446909"/>
            <a:ext cx="6169679" cy="237168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i="1" dirty="0"/>
              <a:t>Example of Twitter usage during crises (+200m active users / +400m posts a day):</a:t>
            </a:r>
          </a:p>
          <a:p>
            <a:pPr>
              <a:buFont typeface="+mj-lt"/>
              <a:buAutoNum type="arabicPeriod"/>
            </a:pPr>
            <a:r>
              <a:rPr lang="en-GB" sz="1600" dirty="0"/>
              <a:t>During the 2011 Japan earthquake, </a:t>
            </a:r>
            <a:r>
              <a:rPr lang="en-GB" sz="1600" b="1" dirty="0"/>
              <a:t>177 million tweets </a:t>
            </a:r>
            <a:r>
              <a:rPr lang="en-GB" sz="1600" dirty="0"/>
              <a:t>related to the event were sent in one day.</a:t>
            </a:r>
          </a:p>
          <a:p>
            <a:pPr>
              <a:buFont typeface="+mj-lt"/>
              <a:buAutoNum type="arabicPeriod"/>
            </a:pPr>
            <a:r>
              <a:rPr lang="en-GB" sz="1600" dirty="0"/>
              <a:t>The </a:t>
            </a:r>
            <a:r>
              <a:rPr lang="en-GB" sz="1600" b="1" dirty="0"/>
              <a:t>news about the Boston bombings first appeared on Twitter</a:t>
            </a:r>
            <a:r>
              <a:rPr lang="en-GB" sz="1600" dirty="0"/>
              <a:t>.</a:t>
            </a:r>
          </a:p>
          <a:p>
            <a:pPr marL="0" indent="0">
              <a:buNone/>
            </a:pPr>
            <a:endParaRPr lang="en-GB" sz="1600" dirty="0"/>
          </a:p>
          <a:p>
            <a:pPr marL="0" indent="0">
              <a:buNone/>
            </a:pPr>
            <a:endParaRPr lang="en-GB" sz="1600" dirty="0"/>
          </a:p>
        </p:txBody>
      </p:sp>
      <p:pic>
        <p:nvPicPr>
          <p:cNvPr id="40" name="Picture 4" descr="Image result for social media icon snapcha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1615" y="2510119"/>
            <a:ext cx="752119" cy="75211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0352" y="2673235"/>
            <a:ext cx="398261" cy="39826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descr="Relat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28538" y="2704042"/>
            <a:ext cx="511418" cy="35648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8" descr="Image result for social media icon instagram"/>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34364" y="2656995"/>
            <a:ext cx="488673" cy="4886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0" descr="Image result for social media icon twitte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13146" y="2679971"/>
            <a:ext cx="435927" cy="43592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2" descr="Related imag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77931" y="2698522"/>
            <a:ext cx="394088" cy="39408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4" descr="Image result for social media icon facebook messeng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411948" y="2655963"/>
            <a:ext cx="446326" cy="44632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8" descr="Related image"/>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09852" y="2673235"/>
            <a:ext cx="434560" cy="42587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35106" y="5021504"/>
            <a:ext cx="5716661" cy="6822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Content Placeholder 7"/>
          <p:cNvSpPr txBox="1">
            <a:spLocks/>
          </p:cNvSpPr>
          <p:nvPr/>
        </p:nvSpPr>
        <p:spPr>
          <a:xfrm>
            <a:off x="670090" y="5021504"/>
            <a:ext cx="5761093" cy="682214"/>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600" dirty="0">
                <a:solidFill>
                  <a:schemeClr val="bg1"/>
                </a:solidFill>
              </a:rPr>
              <a:t>How do we </a:t>
            </a:r>
            <a:r>
              <a:rPr lang="en-GB" sz="1600" b="1" dirty="0">
                <a:solidFill>
                  <a:schemeClr val="bg1"/>
                </a:solidFill>
              </a:rPr>
              <a:t>obtain situation awareness </a:t>
            </a:r>
            <a:r>
              <a:rPr lang="en-GB" sz="1600" dirty="0">
                <a:solidFill>
                  <a:schemeClr val="bg1"/>
                </a:solidFill>
              </a:rPr>
              <a:t>from </a:t>
            </a:r>
            <a:r>
              <a:rPr lang="en-GB" sz="1600" b="1" dirty="0">
                <a:solidFill>
                  <a:schemeClr val="bg1"/>
                </a:solidFill>
              </a:rPr>
              <a:t>noisy</a:t>
            </a:r>
            <a:r>
              <a:rPr lang="en-GB" sz="1600" dirty="0">
                <a:solidFill>
                  <a:schemeClr val="bg1"/>
                </a:solidFill>
              </a:rPr>
              <a:t> and </a:t>
            </a:r>
            <a:r>
              <a:rPr lang="en-GB" sz="1600" b="1" dirty="0">
                <a:solidFill>
                  <a:schemeClr val="bg1"/>
                </a:solidFill>
              </a:rPr>
              <a:t>large</a:t>
            </a:r>
            <a:r>
              <a:rPr lang="en-GB" sz="1600" dirty="0">
                <a:solidFill>
                  <a:schemeClr val="bg1"/>
                </a:solidFill>
              </a:rPr>
              <a:t> </a:t>
            </a:r>
            <a:r>
              <a:rPr lang="en-GB" sz="1600" b="1" dirty="0">
                <a:solidFill>
                  <a:schemeClr val="bg1"/>
                </a:solidFill>
              </a:rPr>
              <a:t>heterogeneous</a:t>
            </a:r>
            <a:r>
              <a:rPr lang="en-GB" sz="1600" dirty="0">
                <a:solidFill>
                  <a:schemeClr val="bg1"/>
                </a:solidFill>
              </a:rPr>
              <a:t> </a:t>
            </a:r>
            <a:r>
              <a:rPr lang="en-GB" sz="1600" b="1" dirty="0">
                <a:solidFill>
                  <a:schemeClr val="bg1"/>
                </a:solidFill>
              </a:rPr>
              <a:t>high-velocity real-time unstructured data</a:t>
            </a:r>
            <a:r>
              <a:rPr lang="en-GB" sz="1600" dirty="0">
                <a:solidFill>
                  <a:schemeClr val="bg1"/>
                </a:solidFill>
              </a:rPr>
              <a:t>?</a:t>
            </a:r>
          </a:p>
        </p:txBody>
      </p:sp>
    </p:spTree>
    <p:extLst>
      <p:ext uri="{BB962C8B-B14F-4D97-AF65-F5344CB8AC3E}">
        <p14:creationId xmlns:p14="http://schemas.microsoft.com/office/powerpoint/2010/main" val="392063440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A66CEF-80A3-4CFD-A9BB-1C66D281398B}"/>
              </a:ext>
            </a:extLst>
          </p:cNvPr>
          <p:cNvSpPr>
            <a:spLocks noGrp="1"/>
          </p:cNvSpPr>
          <p:nvPr>
            <p:ph type="title"/>
          </p:nvPr>
        </p:nvSpPr>
        <p:spPr/>
        <p:txBody>
          <a:bodyPr/>
          <a:lstStyle/>
          <a:p>
            <a:r>
              <a:rPr lang="en-US"/>
              <a:t>Classic System: T-SEG</a:t>
            </a:r>
          </a:p>
        </p:txBody>
      </p:sp>
      <p:sp>
        <p:nvSpPr>
          <p:cNvPr id="3" name="Content Placeholder 2">
            <a:extLst>
              <a:ext uri="{FF2B5EF4-FFF2-40B4-BE49-F238E27FC236}">
                <a16:creationId xmlns:a16="http://schemas.microsoft.com/office/drawing/2014/main" xmlns="" id="{BB485482-83E4-4D7B-BC28-ED9C8462CEA9}"/>
              </a:ext>
            </a:extLst>
          </p:cNvPr>
          <p:cNvSpPr>
            <a:spLocks noGrp="1"/>
          </p:cNvSpPr>
          <p:nvPr>
            <p:ph idx="1"/>
          </p:nvPr>
        </p:nvSpPr>
        <p:spPr>
          <a:xfrm>
            <a:off x="268224" y="1825624"/>
            <a:ext cx="8825484" cy="4721479"/>
          </a:xfrm>
        </p:spPr>
        <p:txBody>
          <a:bodyPr>
            <a:normAutofit fontScale="92500" lnSpcReduction="10000"/>
          </a:bodyPr>
          <a:lstStyle/>
          <a:p>
            <a:r>
              <a:rPr lang="en-US"/>
              <a:t>First system to (arguably) show that Twitter-specific NER far outperforms off-the-shelf state-of-the-art NERs </a:t>
            </a:r>
          </a:p>
          <a:p>
            <a:r>
              <a:rPr lang="en-US"/>
              <a:t>Standard features (e.g., POS tags), with some optimized for Twitter</a:t>
            </a:r>
          </a:p>
          <a:p>
            <a:pPr lvl="1"/>
            <a:r>
              <a:rPr lang="en-US"/>
              <a:t>Twitter-specific features include new tags for hashtags, retweets etc.</a:t>
            </a:r>
          </a:p>
          <a:p>
            <a:pPr lvl="1"/>
            <a:r>
              <a:rPr lang="en-US"/>
              <a:t>Showed results earlier</a:t>
            </a:r>
          </a:p>
          <a:p>
            <a:r>
              <a:rPr lang="en-US"/>
              <a:t>In-domain training data (i.e. actual tweets)</a:t>
            </a:r>
          </a:p>
          <a:p>
            <a:pPr lvl="1"/>
            <a:r>
              <a:rPr lang="en-US"/>
              <a:t>Also used IRC chat data to supplement small training data</a:t>
            </a:r>
          </a:p>
          <a:p>
            <a:r>
              <a:rPr lang="en-US"/>
              <a:t>Used distributional similarity to account for spelling variations, predated similar ‘word embedding’ techniques like fastText by many years (conceptually)!</a:t>
            </a:r>
          </a:p>
          <a:p>
            <a:pPr lvl="1"/>
            <a:r>
              <a:rPr lang="en-US"/>
              <a:t>Clusters words like ‘tomarrow’, ‘tomm’, ‘tommarow’, ‘tommarrow’</a:t>
            </a:r>
          </a:p>
        </p:txBody>
      </p:sp>
      <p:sp>
        <p:nvSpPr>
          <p:cNvPr id="5" name="TextBox 4">
            <a:extLst>
              <a:ext uri="{FF2B5EF4-FFF2-40B4-BE49-F238E27FC236}">
                <a16:creationId xmlns:a16="http://schemas.microsoft.com/office/drawing/2014/main" xmlns="" id="{6170541E-0039-47AC-8A76-8ED40D7DA676}"/>
              </a:ext>
            </a:extLst>
          </p:cNvPr>
          <p:cNvSpPr txBox="1"/>
          <p:nvPr/>
        </p:nvSpPr>
        <p:spPr>
          <a:xfrm>
            <a:off x="6425184" y="6370249"/>
            <a:ext cx="2668524" cy="369332"/>
          </a:xfrm>
          <a:prstGeom prst="rect">
            <a:avLst/>
          </a:prstGeom>
          <a:noFill/>
        </p:spPr>
        <p:txBody>
          <a:bodyPr wrap="square" rtlCol="0">
            <a:spAutoFit/>
          </a:bodyPr>
          <a:lstStyle/>
          <a:p>
            <a:pPr algn="r"/>
            <a:r>
              <a:rPr lang="en-US">
                <a:solidFill>
                  <a:srgbClr val="002060"/>
                </a:solidFill>
              </a:rPr>
              <a:t>(Ritter et al., 2011)</a:t>
            </a:r>
          </a:p>
        </p:txBody>
      </p:sp>
    </p:spTree>
    <p:extLst>
      <p:ext uri="{BB962C8B-B14F-4D97-AF65-F5344CB8AC3E}">
        <p14:creationId xmlns:p14="http://schemas.microsoft.com/office/powerpoint/2010/main" val="101029918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A66CEF-80A3-4CFD-A9BB-1C66D281398B}"/>
              </a:ext>
            </a:extLst>
          </p:cNvPr>
          <p:cNvSpPr>
            <a:spLocks noGrp="1"/>
          </p:cNvSpPr>
          <p:nvPr>
            <p:ph type="title"/>
          </p:nvPr>
        </p:nvSpPr>
        <p:spPr/>
        <p:txBody>
          <a:bodyPr/>
          <a:lstStyle/>
          <a:p>
            <a:r>
              <a:rPr lang="en-US"/>
              <a:t>More Recent: TwitterNER</a:t>
            </a:r>
          </a:p>
        </p:txBody>
      </p:sp>
      <p:sp>
        <p:nvSpPr>
          <p:cNvPr id="3" name="Content Placeholder 2">
            <a:extLst>
              <a:ext uri="{FF2B5EF4-FFF2-40B4-BE49-F238E27FC236}">
                <a16:creationId xmlns:a16="http://schemas.microsoft.com/office/drawing/2014/main" xmlns="" id="{BB485482-83E4-4D7B-BC28-ED9C8462CEA9}"/>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xmlns="" id="{D6BBBBCF-B341-4F96-8E03-7D7F78D47761}"/>
              </a:ext>
            </a:extLst>
          </p:cNvPr>
          <p:cNvSpPr txBox="1"/>
          <p:nvPr/>
        </p:nvSpPr>
        <p:spPr>
          <a:xfrm>
            <a:off x="6132576" y="6370249"/>
            <a:ext cx="2961132" cy="369332"/>
          </a:xfrm>
          <a:prstGeom prst="rect">
            <a:avLst/>
          </a:prstGeom>
          <a:noFill/>
        </p:spPr>
        <p:txBody>
          <a:bodyPr wrap="square" rtlCol="0">
            <a:spAutoFit/>
          </a:bodyPr>
          <a:lstStyle/>
          <a:p>
            <a:pPr algn="r"/>
            <a:r>
              <a:rPr lang="en-US">
                <a:solidFill>
                  <a:srgbClr val="002060"/>
                </a:solidFill>
              </a:rPr>
              <a:t>(Mishra and Diesner, 2013)</a:t>
            </a:r>
          </a:p>
        </p:txBody>
      </p:sp>
      <p:pic>
        <p:nvPicPr>
          <p:cNvPr id="6" name="Picture 5">
            <a:extLst>
              <a:ext uri="{FF2B5EF4-FFF2-40B4-BE49-F238E27FC236}">
                <a16:creationId xmlns:a16="http://schemas.microsoft.com/office/drawing/2014/main" xmlns="" id="{B2C808EF-D515-4A45-9CCD-07E40B1F20D9}"/>
              </a:ext>
            </a:extLst>
          </p:cNvPr>
          <p:cNvPicPr>
            <a:picLocks noChangeAspect="1"/>
          </p:cNvPicPr>
          <p:nvPr/>
        </p:nvPicPr>
        <p:blipFill>
          <a:blip r:embed="rId2"/>
          <a:stretch>
            <a:fillRect/>
          </a:stretch>
        </p:blipFill>
        <p:spPr>
          <a:xfrm>
            <a:off x="304800" y="1588770"/>
            <a:ext cx="8327136" cy="4684014"/>
          </a:xfrm>
          <a:prstGeom prst="rect">
            <a:avLst/>
          </a:prstGeom>
        </p:spPr>
      </p:pic>
    </p:spTree>
    <p:extLst>
      <p:ext uri="{BB962C8B-B14F-4D97-AF65-F5344CB8AC3E}">
        <p14:creationId xmlns:p14="http://schemas.microsoft.com/office/powerpoint/2010/main" val="372579818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342013-5FF6-40E3-B359-14CB42E4831A}"/>
              </a:ext>
            </a:extLst>
          </p:cNvPr>
          <p:cNvSpPr>
            <a:spLocks noGrp="1"/>
          </p:cNvSpPr>
          <p:nvPr>
            <p:ph type="title"/>
          </p:nvPr>
        </p:nvSpPr>
        <p:spPr/>
        <p:txBody>
          <a:bodyPr/>
          <a:lstStyle/>
          <a:p>
            <a:r>
              <a:rPr lang="en-US"/>
              <a:t>ArkNLP</a:t>
            </a:r>
          </a:p>
        </p:txBody>
      </p:sp>
      <p:sp>
        <p:nvSpPr>
          <p:cNvPr id="3" name="Content Placeholder 2">
            <a:extLst>
              <a:ext uri="{FF2B5EF4-FFF2-40B4-BE49-F238E27FC236}">
                <a16:creationId xmlns:a16="http://schemas.microsoft.com/office/drawing/2014/main" xmlns="" id="{D361F80C-785B-40AA-BE08-6CE4D6FD6E2F}"/>
              </a:ext>
            </a:extLst>
          </p:cNvPr>
          <p:cNvSpPr>
            <a:spLocks noGrp="1"/>
          </p:cNvSpPr>
          <p:nvPr>
            <p:ph idx="1"/>
          </p:nvPr>
        </p:nvSpPr>
        <p:spPr/>
        <p:txBody>
          <a:bodyPr/>
          <a:lstStyle/>
          <a:p>
            <a:r>
              <a:rPr lang="en-US"/>
              <a:t>Social-media specific NLP packages have emerged e.g., ArkNLP</a:t>
            </a:r>
          </a:p>
          <a:p>
            <a:r>
              <a:rPr lang="en-US"/>
              <a:t>Lots of research into how to parse irregular text, NLP methods have arguably become more robust as a result</a:t>
            </a:r>
          </a:p>
          <a:p>
            <a:r>
              <a:rPr lang="en-US"/>
              <a:t>Spurred research on joint models, cross-domain entity linking</a:t>
            </a:r>
          </a:p>
          <a:p>
            <a:r>
              <a:rPr lang="en-US"/>
              <a:t>Performance is improving slowly, albeit still far from performance on traditional inputs like newswire </a:t>
            </a:r>
          </a:p>
          <a:p>
            <a:endParaRPr lang="en-US"/>
          </a:p>
        </p:txBody>
      </p:sp>
      <p:sp>
        <p:nvSpPr>
          <p:cNvPr id="4" name="Rectangle 3">
            <a:extLst>
              <a:ext uri="{FF2B5EF4-FFF2-40B4-BE49-F238E27FC236}">
                <a16:creationId xmlns:a16="http://schemas.microsoft.com/office/drawing/2014/main" xmlns="" id="{68292180-5527-4197-B49E-6498711C7566}"/>
              </a:ext>
            </a:extLst>
          </p:cNvPr>
          <p:cNvSpPr/>
          <p:nvPr/>
        </p:nvSpPr>
        <p:spPr>
          <a:xfrm>
            <a:off x="182880" y="1450849"/>
            <a:ext cx="8827008" cy="5035296"/>
          </a:xfrm>
          <a:prstGeom prst="rect">
            <a:avLst/>
          </a:prstGeom>
          <a:solidFill>
            <a:schemeClr val="accent6">
              <a:lumMod val="40000"/>
              <a:lumOff val="6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xmlns="" id="{D618EA0B-F9A8-4264-9D91-4140A73CF33C}"/>
              </a:ext>
            </a:extLst>
          </p:cNvPr>
          <p:cNvSpPr txBox="1">
            <a:spLocks/>
          </p:cNvSpPr>
          <p:nvPr/>
        </p:nvSpPr>
        <p:spPr>
          <a:xfrm>
            <a:off x="1267968" y="3281046"/>
            <a:ext cx="6851904"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002060"/>
                </a:solidFill>
              </a:rPr>
              <a:t>Demonstration of TwitterNER</a:t>
            </a:r>
            <a:endParaRPr lang="en-US" b="1" dirty="0">
              <a:solidFill>
                <a:srgbClr val="002060"/>
              </a:solidFill>
            </a:endParaRPr>
          </a:p>
        </p:txBody>
      </p:sp>
    </p:spTree>
    <p:extLst>
      <p:ext uri="{BB962C8B-B14F-4D97-AF65-F5344CB8AC3E}">
        <p14:creationId xmlns:p14="http://schemas.microsoft.com/office/powerpoint/2010/main" val="39448824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EF15B1-1873-4C36-A684-2B8B25594A85}"/>
              </a:ext>
            </a:extLst>
          </p:cNvPr>
          <p:cNvSpPr>
            <a:spLocks noGrp="1"/>
          </p:cNvSpPr>
          <p:nvPr>
            <p:ph type="title"/>
          </p:nvPr>
        </p:nvSpPr>
        <p:spPr/>
        <p:txBody>
          <a:bodyPr/>
          <a:lstStyle/>
          <a:p>
            <a:r>
              <a:rPr lang="en-US"/>
              <a:t>How to improve performance even further?</a:t>
            </a:r>
          </a:p>
        </p:txBody>
      </p:sp>
      <p:sp>
        <p:nvSpPr>
          <p:cNvPr id="3" name="Content Placeholder 2">
            <a:extLst>
              <a:ext uri="{FF2B5EF4-FFF2-40B4-BE49-F238E27FC236}">
                <a16:creationId xmlns:a16="http://schemas.microsoft.com/office/drawing/2014/main" xmlns="" id="{2FA6422C-9FED-4D43-9DE4-F348D1C7DD04}"/>
              </a:ext>
            </a:extLst>
          </p:cNvPr>
          <p:cNvSpPr>
            <a:spLocks noGrp="1"/>
          </p:cNvSpPr>
          <p:nvPr>
            <p:ph idx="1"/>
          </p:nvPr>
        </p:nvSpPr>
        <p:spPr>
          <a:xfrm>
            <a:off x="628650" y="1699707"/>
            <a:ext cx="7886700" cy="1250758"/>
          </a:xfrm>
        </p:spPr>
        <p:txBody>
          <a:bodyPr>
            <a:normAutofit lnSpcReduction="10000"/>
          </a:bodyPr>
          <a:lstStyle/>
          <a:p>
            <a:r>
              <a:rPr lang="en-US" sz="2000"/>
              <a:t>Models can be made more precise by treating each entity type (such as locations) individually i.e. train type-specific models</a:t>
            </a:r>
          </a:p>
          <a:p>
            <a:r>
              <a:rPr lang="en-US" sz="2000"/>
              <a:t>In some instances, entities can be ‘extracted’ despite not being explicitly present in the text (e.g., geotagging)</a:t>
            </a:r>
          </a:p>
        </p:txBody>
      </p:sp>
      <p:pic>
        <p:nvPicPr>
          <p:cNvPr id="5" name="Picture 4">
            <a:extLst>
              <a:ext uri="{FF2B5EF4-FFF2-40B4-BE49-F238E27FC236}">
                <a16:creationId xmlns:a16="http://schemas.microsoft.com/office/drawing/2014/main" xmlns="" id="{81838BC7-3CD4-4E62-A18A-AA14B5C72AA1}"/>
              </a:ext>
            </a:extLst>
          </p:cNvPr>
          <p:cNvPicPr>
            <a:picLocks noChangeAspect="1"/>
          </p:cNvPicPr>
          <p:nvPr/>
        </p:nvPicPr>
        <p:blipFill>
          <a:blip r:embed="rId2"/>
          <a:stretch>
            <a:fillRect/>
          </a:stretch>
        </p:blipFill>
        <p:spPr>
          <a:xfrm>
            <a:off x="238506" y="2957467"/>
            <a:ext cx="6973824" cy="3812884"/>
          </a:xfrm>
          <a:prstGeom prst="rect">
            <a:avLst/>
          </a:prstGeom>
        </p:spPr>
      </p:pic>
      <p:sp>
        <p:nvSpPr>
          <p:cNvPr id="7" name="TextBox 6">
            <a:extLst>
              <a:ext uri="{FF2B5EF4-FFF2-40B4-BE49-F238E27FC236}">
                <a16:creationId xmlns:a16="http://schemas.microsoft.com/office/drawing/2014/main" xmlns="" id="{B68477D6-868B-4AB9-912E-B6282710D329}"/>
              </a:ext>
            </a:extLst>
          </p:cNvPr>
          <p:cNvSpPr txBox="1"/>
          <p:nvPr/>
        </p:nvSpPr>
        <p:spPr>
          <a:xfrm>
            <a:off x="5071872" y="6462574"/>
            <a:ext cx="4072128" cy="307777"/>
          </a:xfrm>
          <a:prstGeom prst="rect">
            <a:avLst/>
          </a:prstGeom>
          <a:noFill/>
        </p:spPr>
        <p:txBody>
          <a:bodyPr wrap="square" rtlCol="0">
            <a:spAutoFit/>
          </a:bodyPr>
          <a:lstStyle/>
          <a:p>
            <a:pPr algn="r"/>
            <a:r>
              <a:rPr lang="en-US" sz="1400">
                <a:solidFill>
                  <a:srgbClr val="002060"/>
                </a:solidFill>
              </a:rPr>
              <a:t>(Middleton, Middleton and Modafferi, 2014)</a:t>
            </a:r>
          </a:p>
        </p:txBody>
      </p:sp>
    </p:spTree>
    <p:extLst>
      <p:ext uri="{BB962C8B-B14F-4D97-AF65-F5344CB8AC3E}">
        <p14:creationId xmlns:p14="http://schemas.microsoft.com/office/powerpoint/2010/main" val="410039241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9D2582-8475-4CBA-99BF-EE1B12182165}"/>
              </a:ext>
            </a:extLst>
          </p:cNvPr>
          <p:cNvSpPr>
            <a:spLocks noGrp="1"/>
          </p:cNvSpPr>
          <p:nvPr>
            <p:ph type="title"/>
          </p:nvPr>
        </p:nvSpPr>
        <p:spPr>
          <a:xfrm>
            <a:off x="628650" y="194438"/>
            <a:ext cx="7886700" cy="1325563"/>
          </a:xfrm>
        </p:spPr>
        <p:txBody>
          <a:bodyPr/>
          <a:lstStyle/>
          <a:p>
            <a:r>
              <a:rPr lang="en-US"/>
              <a:t>Example of crisis domain-specific geotagging system</a:t>
            </a:r>
          </a:p>
        </p:txBody>
      </p:sp>
      <p:pic>
        <p:nvPicPr>
          <p:cNvPr id="4" name="Picture 3">
            <a:extLst>
              <a:ext uri="{FF2B5EF4-FFF2-40B4-BE49-F238E27FC236}">
                <a16:creationId xmlns:a16="http://schemas.microsoft.com/office/drawing/2014/main" xmlns="" id="{CE3B137C-E58F-4AC3-8CEF-EC596ECE28A3}"/>
              </a:ext>
            </a:extLst>
          </p:cNvPr>
          <p:cNvPicPr>
            <a:picLocks noChangeAspect="1"/>
          </p:cNvPicPr>
          <p:nvPr/>
        </p:nvPicPr>
        <p:blipFill>
          <a:blip r:embed="rId2"/>
          <a:stretch>
            <a:fillRect/>
          </a:stretch>
        </p:blipFill>
        <p:spPr>
          <a:xfrm>
            <a:off x="146304" y="1589056"/>
            <a:ext cx="5059174" cy="5039295"/>
          </a:xfrm>
          <a:prstGeom prst="rect">
            <a:avLst/>
          </a:prstGeom>
        </p:spPr>
      </p:pic>
      <p:sp>
        <p:nvSpPr>
          <p:cNvPr id="5" name="TextBox 4">
            <a:extLst>
              <a:ext uri="{FF2B5EF4-FFF2-40B4-BE49-F238E27FC236}">
                <a16:creationId xmlns:a16="http://schemas.microsoft.com/office/drawing/2014/main" xmlns="" id="{A33B7534-065D-4816-A9F0-9CCA32AC6182}"/>
              </a:ext>
            </a:extLst>
          </p:cNvPr>
          <p:cNvSpPr txBox="1"/>
          <p:nvPr/>
        </p:nvSpPr>
        <p:spPr>
          <a:xfrm>
            <a:off x="5071872" y="6432186"/>
            <a:ext cx="4072128" cy="338554"/>
          </a:xfrm>
          <a:prstGeom prst="rect">
            <a:avLst/>
          </a:prstGeom>
          <a:noFill/>
        </p:spPr>
        <p:txBody>
          <a:bodyPr wrap="square" rtlCol="0">
            <a:spAutoFit/>
          </a:bodyPr>
          <a:lstStyle/>
          <a:p>
            <a:r>
              <a:rPr lang="en-US" sz="1600">
                <a:solidFill>
                  <a:srgbClr val="002060"/>
                </a:solidFill>
              </a:rPr>
              <a:t>(Middleton, Middleton and Modafferi, 2014)</a:t>
            </a:r>
          </a:p>
        </p:txBody>
      </p:sp>
      <p:cxnSp>
        <p:nvCxnSpPr>
          <p:cNvPr id="7" name="Straight Arrow Connector 6">
            <a:extLst>
              <a:ext uri="{FF2B5EF4-FFF2-40B4-BE49-F238E27FC236}">
                <a16:creationId xmlns:a16="http://schemas.microsoft.com/office/drawing/2014/main" xmlns="" id="{3129CEA3-A89E-4E57-A178-B5D793065B35}"/>
              </a:ext>
            </a:extLst>
          </p:cNvPr>
          <p:cNvCxnSpPr>
            <a:cxnSpLocks/>
          </p:cNvCxnSpPr>
          <p:nvPr/>
        </p:nvCxnSpPr>
        <p:spPr>
          <a:xfrm flipH="1">
            <a:off x="1670304" y="2962656"/>
            <a:ext cx="4523232" cy="1146048"/>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xmlns="" id="{DC6E134F-64B3-46A4-B49E-8DB2D3E500AE}"/>
              </a:ext>
            </a:extLst>
          </p:cNvPr>
          <p:cNvCxnSpPr>
            <a:cxnSpLocks/>
          </p:cNvCxnSpPr>
          <p:nvPr/>
        </p:nvCxnSpPr>
        <p:spPr>
          <a:xfrm flipH="1">
            <a:off x="3974592" y="3157728"/>
            <a:ext cx="2218944" cy="950976"/>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B67DF206-C4E3-46B7-ABF9-506862DBEA57}"/>
              </a:ext>
            </a:extLst>
          </p:cNvPr>
          <p:cNvCxnSpPr>
            <a:cxnSpLocks/>
          </p:cNvCxnSpPr>
          <p:nvPr/>
        </p:nvCxnSpPr>
        <p:spPr>
          <a:xfrm flipH="1">
            <a:off x="4096006" y="3352800"/>
            <a:ext cx="2097530" cy="2212848"/>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0B615D40-23A7-416E-9244-6D7350CAE14D}"/>
              </a:ext>
            </a:extLst>
          </p:cNvPr>
          <p:cNvSpPr txBox="1"/>
          <p:nvPr/>
        </p:nvSpPr>
        <p:spPr>
          <a:xfrm>
            <a:off x="6193536" y="2639490"/>
            <a:ext cx="2426208" cy="1200329"/>
          </a:xfrm>
          <a:prstGeom prst="rect">
            <a:avLst/>
          </a:prstGeom>
          <a:noFill/>
        </p:spPr>
        <p:txBody>
          <a:bodyPr wrap="square" rtlCol="0">
            <a:spAutoFit/>
          </a:bodyPr>
          <a:lstStyle/>
          <a:p>
            <a:r>
              <a:rPr lang="en-US" sz="2400"/>
              <a:t>Examples of domain-specific components</a:t>
            </a:r>
          </a:p>
        </p:txBody>
      </p:sp>
    </p:spTree>
    <p:extLst>
      <p:ext uri="{BB962C8B-B14F-4D97-AF65-F5344CB8AC3E}">
        <p14:creationId xmlns:p14="http://schemas.microsoft.com/office/powerpoint/2010/main" val="219281616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C3A720-E34E-4BB6-B515-B3C2EF039BC8}"/>
              </a:ext>
            </a:extLst>
          </p:cNvPr>
          <p:cNvSpPr>
            <a:spLocks noGrp="1"/>
          </p:cNvSpPr>
          <p:nvPr>
            <p:ph type="title"/>
          </p:nvPr>
        </p:nvSpPr>
        <p:spPr/>
        <p:txBody>
          <a:bodyPr/>
          <a:lstStyle/>
          <a:p>
            <a:r>
              <a:rPr lang="en-US"/>
              <a:t>Open Research Issues</a:t>
            </a:r>
          </a:p>
        </p:txBody>
      </p:sp>
      <p:sp>
        <p:nvSpPr>
          <p:cNvPr id="3" name="Content Placeholder 2">
            <a:extLst>
              <a:ext uri="{FF2B5EF4-FFF2-40B4-BE49-F238E27FC236}">
                <a16:creationId xmlns:a16="http://schemas.microsoft.com/office/drawing/2014/main" xmlns="" id="{D16B1CA5-8025-464F-80E9-9942274912F8}"/>
              </a:ext>
            </a:extLst>
          </p:cNvPr>
          <p:cNvSpPr>
            <a:spLocks noGrp="1"/>
          </p:cNvSpPr>
          <p:nvPr>
            <p:ph idx="1"/>
          </p:nvPr>
        </p:nvSpPr>
        <p:spPr>
          <a:xfrm>
            <a:off x="292608" y="1487424"/>
            <a:ext cx="8222742" cy="5181600"/>
          </a:xfrm>
        </p:spPr>
        <p:txBody>
          <a:bodyPr>
            <a:normAutofit fontScale="85000" lnSpcReduction="20000"/>
          </a:bodyPr>
          <a:lstStyle/>
          <a:p>
            <a:r>
              <a:rPr lang="en-US"/>
              <a:t>Accuracy still low for social media (SM) NER, how to improve performance without increasing training annotations?</a:t>
            </a:r>
          </a:p>
          <a:p>
            <a:r>
              <a:rPr lang="en-US"/>
              <a:t>How to work directly with noisy inputs (e.g., machine translated texts) and consume noisy NER outputs?</a:t>
            </a:r>
          </a:p>
          <a:p>
            <a:r>
              <a:rPr lang="en-US"/>
              <a:t>NER for cross-domain and multi-lingual/non-English SM</a:t>
            </a:r>
          </a:p>
          <a:p>
            <a:pPr lvl="1"/>
            <a:r>
              <a:rPr lang="en-US"/>
              <a:t>Chinese social media (He and Sun, AAAI’17)</a:t>
            </a:r>
          </a:p>
          <a:p>
            <a:r>
              <a:rPr lang="en-US"/>
              <a:t>How to leverage external contexts such as URLs in tweets, images, multi-modal signals, entity linking to sources like DBpedia...?</a:t>
            </a:r>
          </a:p>
          <a:p>
            <a:pPr lvl="1"/>
            <a:r>
              <a:rPr lang="en-US"/>
              <a:t>Can significantly enhance the ‘signal’ in the data e.g., see (Gattani et al., VLDB’13)</a:t>
            </a:r>
          </a:p>
          <a:p>
            <a:r>
              <a:rPr lang="en-US"/>
              <a:t>How to combine NER and event identification/extraction models by leveraging joint context?</a:t>
            </a:r>
          </a:p>
          <a:p>
            <a:pPr lvl="1"/>
            <a:r>
              <a:rPr lang="en-US"/>
              <a:t>Promising work in this area e.g., (Vavliakis et al., DKE, 13)</a:t>
            </a:r>
          </a:p>
          <a:p>
            <a:r>
              <a:rPr lang="en-US"/>
              <a:t>Novel applications and interfaces for crisis informatics pipelines</a:t>
            </a:r>
          </a:p>
        </p:txBody>
      </p:sp>
    </p:spTree>
    <p:extLst>
      <p:ext uri="{BB962C8B-B14F-4D97-AF65-F5344CB8AC3E}">
        <p14:creationId xmlns:p14="http://schemas.microsoft.com/office/powerpoint/2010/main" val="335245699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Visualizations and End-to-End Systems</a:t>
            </a:r>
            <a:endParaRPr lang="en-US" dirty="0"/>
          </a:p>
        </p:txBody>
      </p:sp>
      <p:sp>
        <p:nvSpPr>
          <p:cNvPr id="3" name="Rectangle 2"/>
          <p:cNvSpPr/>
          <p:nvPr/>
        </p:nvSpPr>
        <p:spPr>
          <a:xfrm>
            <a:off x="1848408" y="4902822"/>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4" name="Rectangle 3"/>
          <p:cNvSpPr/>
          <p:nvPr/>
        </p:nvSpPr>
        <p:spPr>
          <a:xfrm>
            <a:off x="3951090" y="4902822"/>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5" name="Rectangle 4"/>
          <p:cNvSpPr/>
          <p:nvPr/>
        </p:nvSpPr>
        <p:spPr>
          <a:xfrm>
            <a:off x="6053772" y="4902822"/>
            <a:ext cx="1447254" cy="610935"/>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cxnSp>
        <p:nvCxnSpPr>
          <p:cNvPr id="6" name="Straight Arrow Connector 5"/>
          <p:cNvCxnSpPr>
            <a:stCxn id="3" idx="3"/>
            <a:endCxn id="4" idx="1"/>
          </p:cNvCxnSpPr>
          <p:nvPr/>
        </p:nvCxnSpPr>
        <p:spPr>
          <a:xfrm>
            <a:off x="2913505" y="5208290"/>
            <a:ext cx="103758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4" idx="3"/>
            <a:endCxn id="5" idx="1"/>
          </p:cNvCxnSpPr>
          <p:nvPr/>
        </p:nvCxnSpPr>
        <p:spPr>
          <a:xfrm>
            <a:off x="5016187" y="5208290"/>
            <a:ext cx="103758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Content Placeholder 7"/>
          <p:cNvSpPr txBox="1">
            <a:spLocks/>
          </p:cNvSpPr>
          <p:nvPr/>
        </p:nvSpPr>
        <p:spPr>
          <a:xfrm>
            <a:off x="1757640" y="5610895"/>
            <a:ext cx="1155865"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Gather</a:t>
            </a:r>
            <a:r>
              <a:rPr lang="en-GB" sz="1400" dirty="0">
                <a:cs typeface="Roboto Light"/>
              </a:rPr>
              <a:t> data from various information sources</a:t>
            </a:r>
          </a:p>
        </p:txBody>
      </p:sp>
      <p:sp>
        <p:nvSpPr>
          <p:cNvPr id="9" name="Content Placeholder 7"/>
          <p:cNvSpPr txBox="1">
            <a:spLocks/>
          </p:cNvSpPr>
          <p:nvPr/>
        </p:nvSpPr>
        <p:spPr>
          <a:xfrm>
            <a:off x="3687071" y="5610895"/>
            <a:ext cx="1593134"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Extract</a:t>
            </a:r>
            <a:r>
              <a:rPr lang="en-GB" sz="1400" dirty="0">
                <a:cs typeface="Roboto Light"/>
              </a:rPr>
              <a:t> key information, verify trustworthiness, classify, etc.</a:t>
            </a:r>
          </a:p>
        </p:txBody>
      </p:sp>
      <p:sp>
        <p:nvSpPr>
          <p:cNvPr id="10" name="Content Placeholder 7"/>
          <p:cNvSpPr txBox="1">
            <a:spLocks/>
          </p:cNvSpPr>
          <p:nvPr/>
        </p:nvSpPr>
        <p:spPr>
          <a:xfrm>
            <a:off x="6100116" y="5610895"/>
            <a:ext cx="1354566"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Connect </a:t>
            </a:r>
            <a:r>
              <a:rPr lang="en-GB" sz="1400" dirty="0">
                <a:cs typeface="Roboto Light"/>
              </a:rPr>
              <a:t>and</a:t>
            </a:r>
            <a:r>
              <a:rPr lang="en-GB" sz="1400" b="1" dirty="0">
                <a:cs typeface="Roboto Light"/>
              </a:rPr>
              <a:t> Visualise</a:t>
            </a:r>
            <a:r>
              <a:rPr lang="en-GB" sz="1400" dirty="0">
                <a:cs typeface="Roboto Light"/>
              </a:rPr>
              <a:t> information.</a:t>
            </a:r>
          </a:p>
        </p:txBody>
      </p:sp>
    </p:spTree>
    <p:extLst>
      <p:ext uri="{BB962C8B-B14F-4D97-AF65-F5344CB8AC3E}">
        <p14:creationId xmlns:p14="http://schemas.microsoft.com/office/powerpoint/2010/main" val="371198316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6FA740-88C2-4438-BE74-8C45FDCFD8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AC3A29ED-1AC8-4B0C-A6A7-39D34D75184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790341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Review and Wrap-up</a:t>
            </a:r>
            <a:endParaRPr lang="en-US" dirty="0"/>
          </a:p>
        </p:txBody>
      </p:sp>
    </p:spTree>
    <p:extLst>
      <p:ext uri="{BB962C8B-B14F-4D97-AF65-F5344CB8AC3E}">
        <p14:creationId xmlns:p14="http://schemas.microsoft.com/office/powerpoint/2010/main" val="42415832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90D93C-9C44-4A4A-91EB-64830433AB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CF7BB2D-45FB-41A1-9068-4EC52CB385C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58789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Digital Humanitarian Network et al.</a:t>
            </a:r>
          </a:p>
        </p:txBody>
      </p:sp>
      <p:sp>
        <p:nvSpPr>
          <p:cNvPr id="23" name="Content Placeholder 7"/>
          <p:cNvSpPr txBox="1">
            <a:spLocks/>
          </p:cNvSpPr>
          <p:nvPr/>
        </p:nvSpPr>
        <p:spPr>
          <a:xfrm>
            <a:off x="628650" y="1482274"/>
            <a:ext cx="7656193"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With the emergence of social media and access to other technologies (e.g., mapping tools and information management platforms), </a:t>
            </a:r>
            <a:r>
              <a:rPr lang="en-GB" sz="1600" b="1" dirty="0">
                <a:cs typeface="Roboto Light"/>
              </a:rPr>
              <a:t>digital volunteer networks</a:t>
            </a:r>
            <a:r>
              <a:rPr lang="en-GB" sz="1600" dirty="0">
                <a:cs typeface="Roboto Light"/>
              </a:rPr>
              <a:t> have been created to help data processing tasks. Nevertheless, low-level </a:t>
            </a:r>
            <a:r>
              <a:rPr lang="en-GB" sz="1600" b="1" dirty="0">
                <a:cs typeface="Roboto Light"/>
              </a:rPr>
              <a:t>tasks</a:t>
            </a:r>
            <a:r>
              <a:rPr lang="en-GB" sz="1600" dirty="0">
                <a:cs typeface="Roboto Light"/>
              </a:rPr>
              <a:t> (e.g., data collection, information extraction and filtering) </a:t>
            </a:r>
            <a:r>
              <a:rPr lang="en-GB" sz="1600" b="1" dirty="0">
                <a:cs typeface="Roboto Light"/>
              </a:rPr>
              <a:t>remain mostly manual labour</a:t>
            </a:r>
            <a:r>
              <a:rPr lang="en-GB" sz="1600" dirty="0">
                <a:cs typeface="Roboto Light"/>
              </a:rPr>
              <a:t>.</a:t>
            </a:r>
          </a:p>
          <a:p>
            <a:pPr marL="0" indent="0">
              <a:buNone/>
            </a:pPr>
            <a:endParaRPr lang="en-GB" sz="1600" b="1" dirty="0">
              <a:cs typeface="Roboto Light"/>
            </a:endParaRPr>
          </a:p>
        </p:txBody>
      </p:sp>
      <p:pic>
        <p:nvPicPr>
          <p:cNvPr id="27" name="Picture 8" descr="Image result for dhn network community interaction"/>
          <p:cNvPicPr>
            <a:picLocks noChangeAspect="1" noChangeArrowheads="1"/>
          </p:cNvPicPr>
          <p:nvPr/>
        </p:nvPicPr>
        <p:blipFill rotWithShape="1">
          <a:blip r:embed="rId2">
            <a:extLst>
              <a:ext uri="{28A0092B-C50C-407E-A947-70E740481C1C}">
                <a14:useLocalDpi xmlns:a14="http://schemas.microsoft.com/office/drawing/2010/main" val="0"/>
              </a:ext>
            </a:extLst>
          </a:blip>
          <a:srcRect t="38943"/>
          <a:stretch/>
        </p:blipFill>
        <p:spPr bwMode="auto">
          <a:xfrm>
            <a:off x="221572" y="2807837"/>
            <a:ext cx="8063271" cy="36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10981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References</a:t>
            </a:r>
            <a:endParaRPr lang="en-US" dirty="0"/>
          </a:p>
        </p:txBody>
      </p:sp>
    </p:spTree>
    <p:extLst>
      <p:ext uri="{BB962C8B-B14F-4D97-AF65-F5344CB8AC3E}">
        <p14:creationId xmlns:p14="http://schemas.microsoft.com/office/powerpoint/2010/main" val="650472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396" y="326827"/>
            <a:ext cx="7886700" cy="1325563"/>
          </a:xfrm>
        </p:spPr>
        <p:txBody>
          <a:bodyPr>
            <a:normAutofit/>
          </a:bodyPr>
          <a:lstStyle/>
          <a:p>
            <a:r>
              <a:rPr lang="en-GB" sz="4000" dirty="0"/>
              <a:t>Digital Situation Awareness Pipeline</a:t>
            </a:r>
          </a:p>
        </p:txBody>
      </p:sp>
      <p:sp>
        <p:nvSpPr>
          <p:cNvPr id="4" name="Rectangle 3"/>
          <p:cNvSpPr/>
          <p:nvPr/>
        </p:nvSpPr>
        <p:spPr>
          <a:xfrm>
            <a:off x="1146660" y="3841404"/>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5" name="Rectangle 4"/>
          <p:cNvSpPr/>
          <p:nvPr/>
        </p:nvSpPr>
        <p:spPr>
          <a:xfrm>
            <a:off x="2940997" y="3841404"/>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6" name="Rectangle 5"/>
          <p:cNvSpPr/>
          <p:nvPr/>
        </p:nvSpPr>
        <p:spPr>
          <a:xfrm>
            <a:off x="4796010" y="3841404"/>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sp>
        <p:nvSpPr>
          <p:cNvPr id="7" name="Rectangle 6"/>
          <p:cNvSpPr/>
          <p:nvPr/>
        </p:nvSpPr>
        <p:spPr>
          <a:xfrm>
            <a:off x="7029331" y="3841404"/>
            <a:ext cx="772159"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latin typeface="+mj-lt"/>
                <a:ea typeface="Roboto Light" charset="0"/>
                <a:cs typeface="Roboto Light" charset="0"/>
              </a:rPr>
              <a:t>Act</a:t>
            </a:r>
            <a:endParaRPr lang="en-US" dirty="0">
              <a:solidFill>
                <a:schemeClr val="bg1"/>
              </a:solidFill>
              <a:latin typeface="+mj-lt"/>
              <a:ea typeface="Roboto Light" charset="0"/>
              <a:cs typeface="Roboto Light" charset="0"/>
            </a:endParaRPr>
          </a:p>
        </p:txBody>
      </p:sp>
      <p:cxnSp>
        <p:nvCxnSpPr>
          <p:cNvPr id="8" name="Straight Arrow Connector 7"/>
          <p:cNvCxnSpPr>
            <a:stCxn id="4" idx="3"/>
            <a:endCxn id="5" idx="1"/>
          </p:cNvCxnSpPr>
          <p:nvPr/>
        </p:nvCxnSpPr>
        <p:spPr>
          <a:xfrm>
            <a:off x="2211757" y="4146872"/>
            <a:ext cx="72924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3"/>
            <a:endCxn id="6" idx="1"/>
          </p:cNvCxnSpPr>
          <p:nvPr/>
        </p:nvCxnSpPr>
        <p:spPr>
          <a:xfrm>
            <a:off x="4006094" y="4146872"/>
            <a:ext cx="78991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7" idx="1"/>
          </p:cNvCxnSpPr>
          <p:nvPr/>
        </p:nvCxnSpPr>
        <p:spPr>
          <a:xfrm>
            <a:off x="6243264" y="4146872"/>
            <a:ext cx="78606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Content Placeholder 7"/>
          <p:cNvSpPr txBox="1">
            <a:spLocks/>
          </p:cNvSpPr>
          <p:nvPr/>
        </p:nvSpPr>
        <p:spPr>
          <a:xfrm>
            <a:off x="1118869" y="4579759"/>
            <a:ext cx="1155865"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Gather</a:t>
            </a:r>
            <a:r>
              <a:rPr lang="en-GB" sz="1400" dirty="0">
                <a:cs typeface="Roboto Light"/>
              </a:rPr>
              <a:t> data from various information sources</a:t>
            </a:r>
          </a:p>
        </p:txBody>
      </p:sp>
      <p:sp>
        <p:nvSpPr>
          <p:cNvPr id="12" name="Content Placeholder 7"/>
          <p:cNvSpPr txBox="1">
            <a:spLocks/>
          </p:cNvSpPr>
          <p:nvPr/>
        </p:nvSpPr>
        <p:spPr>
          <a:xfrm>
            <a:off x="2676978" y="4579759"/>
            <a:ext cx="1593134"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Extract</a:t>
            </a:r>
            <a:r>
              <a:rPr lang="en-GB" sz="1400" dirty="0">
                <a:cs typeface="Roboto Light"/>
              </a:rPr>
              <a:t> key information, verify trustworthiness, classify, etc.</a:t>
            </a:r>
          </a:p>
        </p:txBody>
      </p:sp>
      <p:sp>
        <p:nvSpPr>
          <p:cNvPr id="13" name="Content Placeholder 7"/>
          <p:cNvSpPr txBox="1">
            <a:spLocks/>
          </p:cNvSpPr>
          <p:nvPr/>
        </p:nvSpPr>
        <p:spPr>
          <a:xfrm>
            <a:off x="4867495" y="4631979"/>
            <a:ext cx="1354566"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Connect </a:t>
            </a:r>
            <a:r>
              <a:rPr lang="en-GB" sz="1400" dirty="0">
                <a:cs typeface="Roboto Light"/>
              </a:rPr>
              <a:t>and</a:t>
            </a:r>
            <a:r>
              <a:rPr lang="en-GB" sz="1400" b="1" dirty="0">
                <a:cs typeface="Roboto Light"/>
              </a:rPr>
              <a:t> Visualise</a:t>
            </a:r>
            <a:r>
              <a:rPr lang="en-GB" sz="1400" dirty="0">
                <a:cs typeface="Roboto Light"/>
              </a:rPr>
              <a:t> information.</a:t>
            </a:r>
          </a:p>
        </p:txBody>
      </p:sp>
      <p:sp>
        <p:nvSpPr>
          <p:cNvPr id="14" name="Content Placeholder 7"/>
          <p:cNvSpPr txBox="1">
            <a:spLocks/>
          </p:cNvSpPr>
          <p:nvPr/>
        </p:nvSpPr>
        <p:spPr>
          <a:xfrm>
            <a:off x="6819444" y="4579759"/>
            <a:ext cx="1202806"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Decide</a:t>
            </a:r>
            <a:r>
              <a:rPr lang="en-GB" sz="1400" dirty="0">
                <a:cs typeface="Roboto Light"/>
              </a:rPr>
              <a:t> what to do and organise actors and resources.</a:t>
            </a:r>
          </a:p>
        </p:txBody>
      </p:sp>
      <p:pic>
        <p:nvPicPr>
          <p:cNvPr id="15" name="Picture 14"/>
          <p:cNvPicPr>
            <a:picLocks noChangeAspect="1"/>
          </p:cNvPicPr>
          <p:nvPr/>
        </p:nvPicPr>
        <p:blipFill>
          <a:blip r:embed="rId2"/>
          <a:stretch>
            <a:fillRect/>
          </a:stretch>
        </p:blipFill>
        <p:spPr>
          <a:xfrm>
            <a:off x="1277630" y="5674291"/>
            <a:ext cx="407524" cy="222529"/>
          </a:xfrm>
          <a:prstGeom prst="rect">
            <a:avLst/>
          </a:prstGeom>
        </p:spPr>
      </p:pic>
      <p:pic>
        <p:nvPicPr>
          <p:cNvPr id="16" name="Picture 15"/>
          <p:cNvPicPr>
            <a:picLocks noChangeAspect="1"/>
          </p:cNvPicPr>
          <p:nvPr/>
        </p:nvPicPr>
        <p:blipFill>
          <a:blip r:embed="rId3"/>
          <a:stretch>
            <a:fillRect/>
          </a:stretch>
        </p:blipFill>
        <p:spPr>
          <a:xfrm>
            <a:off x="1279684" y="6026195"/>
            <a:ext cx="448604" cy="251218"/>
          </a:xfrm>
          <a:prstGeom prst="rect">
            <a:avLst/>
          </a:prstGeom>
        </p:spPr>
      </p:pic>
      <p:pic>
        <p:nvPicPr>
          <p:cNvPr id="17" name="Picture 16"/>
          <p:cNvPicPr>
            <a:picLocks noChangeAspect="1"/>
          </p:cNvPicPr>
          <p:nvPr/>
        </p:nvPicPr>
        <p:blipFill>
          <a:blip r:embed="rId4"/>
          <a:stretch>
            <a:fillRect/>
          </a:stretch>
        </p:blipFill>
        <p:spPr>
          <a:xfrm>
            <a:off x="1778721" y="5666986"/>
            <a:ext cx="267588" cy="267588"/>
          </a:xfrm>
          <a:prstGeom prst="rect">
            <a:avLst/>
          </a:prstGeom>
        </p:spPr>
      </p:pic>
      <p:pic>
        <p:nvPicPr>
          <p:cNvPr id="18" name="Picture 17"/>
          <p:cNvPicPr>
            <a:picLocks noChangeAspect="1"/>
          </p:cNvPicPr>
          <p:nvPr/>
        </p:nvPicPr>
        <p:blipFill>
          <a:blip r:embed="rId5"/>
          <a:stretch>
            <a:fillRect/>
          </a:stretch>
        </p:blipFill>
        <p:spPr>
          <a:xfrm>
            <a:off x="1803919" y="6035414"/>
            <a:ext cx="244226" cy="244226"/>
          </a:xfrm>
          <a:prstGeom prst="rect">
            <a:avLst/>
          </a:prstGeom>
        </p:spPr>
      </p:pic>
      <p:cxnSp>
        <p:nvCxnSpPr>
          <p:cNvPr id="19" name="Straight Connector 18"/>
          <p:cNvCxnSpPr/>
          <p:nvPr/>
        </p:nvCxnSpPr>
        <p:spPr>
          <a:xfrm>
            <a:off x="6630319" y="3810857"/>
            <a:ext cx="0" cy="672029"/>
          </a:xfrm>
          <a:prstGeom prst="line">
            <a:avLst/>
          </a:prstGeom>
          <a:ln>
            <a:solidFill>
              <a:schemeClr val="bg1">
                <a:lumMod val="50000"/>
                <a:alpha val="36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23" name="Content Placeholder 7"/>
          <p:cNvSpPr txBox="1">
            <a:spLocks/>
          </p:cNvSpPr>
          <p:nvPr/>
        </p:nvSpPr>
        <p:spPr>
          <a:xfrm>
            <a:off x="628650" y="1482274"/>
            <a:ext cx="7656193"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When dealing with information collected from various </a:t>
            </a:r>
            <a:r>
              <a:rPr lang="en-GB" sz="1600" b="1" dirty="0">
                <a:cs typeface="Roboto Light"/>
              </a:rPr>
              <a:t>online sources </a:t>
            </a:r>
            <a:r>
              <a:rPr lang="en-GB" sz="1600" dirty="0">
                <a:cs typeface="Roboto Light"/>
              </a:rPr>
              <a:t>(e.g., SM, mapping software, etc.), it is necessary to be able to </a:t>
            </a:r>
            <a:r>
              <a:rPr lang="en-GB" sz="1600" b="1" dirty="0">
                <a:cs typeface="Roboto Light"/>
              </a:rPr>
              <a:t>collect</a:t>
            </a:r>
            <a:r>
              <a:rPr lang="en-GB" sz="1600" dirty="0">
                <a:cs typeface="Roboto Light"/>
              </a:rPr>
              <a:t>, </a:t>
            </a:r>
            <a:r>
              <a:rPr lang="en-GB" sz="1600" b="1" dirty="0">
                <a:cs typeface="Roboto Light"/>
              </a:rPr>
              <a:t>represent</a:t>
            </a:r>
            <a:r>
              <a:rPr lang="en-GB" sz="1600" dirty="0">
                <a:cs typeface="Roboto Light"/>
              </a:rPr>
              <a:t>, </a:t>
            </a:r>
            <a:r>
              <a:rPr lang="en-GB" sz="1600" b="1" dirty="0">
                <a:cs typeface="Roboto Light"/>
              </a:rPr>
              <a:t>process</a:t>
            </a:r>
            <a:r>
              <a:rPr lang="en-GB" sz="1600" dirty="0">
                <a:cs typeface="Roboto Light"/>
              </a:rPr>
              <a:t> and </a:t>
            </a:r>
            <a:r>
              <a:rPr lang="en-GB" sz="1600" b="1" dirty="0">
                <a:cs typeface="Roboto Light"/>
              </a:rPr>
              <a:t>visualise</a:t>
            </a:r>
            <a:r>
              <a:rPr lang="en-GB" sz="1600" dirty="0">
                <a:cs typeface="Roboto Light"/>
              </a:rPr>
              <a:t> such information in order to better </a:t>
            </a:r>
            <a:r>
              <a:rPr lang="en-GB" sz="1600" b="1" dirty="0">
                <a:cs typeface="Roboto Light"/>
              </a:rPr>
              <a:t>understand</a:t>
            </a:r>
            <a:r>
              <a:rPr lang="en-GB" sz="1600" dirty="0">
                <a:cs typeface="Roboto Light"/>
              </a:rPr>
              <a:t> </a:t>
            </a:r>
            <a:r>
              <a:rPr lang="en-GB" sz="1600" b="1" dirty="0">
                <a:cs typeface="Roboto Light"/>
              </a:rPr>
              <a:t>a situation.</a:t>
            </a:r>
          </a:p>
        </p:txBody>
      </p:sp>
      <p:pic>
        <p:nvPicPr>
          <p:cNvPr id="25" name="Picture 22"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4955" y="6380481"/>
            <a:ext cx="259752" cy="2597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8"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4067" y="6380481"/>
            <a:ext cx="247724" cy="24277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Image result for dhn network community interaction"/>
          <p:cNvPicPr>
            <a:picLocks noChangeAspect="1" noChangeArrowheads="1"/>
          </p:cNvPicPr>
          <p:nvPr/>
        </p:nvPicPr>
        <p:blipFill rotWithShape="1">
          <a:blip r:embed="rId8">
            <a:extLst>
              <a:ext uri="{28A0092B-C50C-407E-A947-70E740481C1C}">
                <a14:useLocalDpi xmlns:a14="http://schemas.microsoft.com/office/drawing/2010/main" val="0"/>
              </a:ext>
            </a:extLst>
          </a:blip>
          <a:srcRect l="5434" t="50959" r="72664" b="20799"/>
          <a:stretch/>
        </p:blipFill>
        <p:spPr bwMode="auto">
          <a:xfrm>
            <a:off x="6852704" y="2401642"/>
            <a:ext cx="1081572" cy="1019843"/>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144327" y="3109879"/>
            <a:ext cx="5098937" cy="0"/>
          </a:xfrm>
          <a:prstGeom prst="line">
            <a:avLst/>
          </a:prstGeom>
        </p:spPr>
        <p:style>
          <a:lnRef idx="1">
            <a:schemeClr val="dk1"/>
          </a:lnRef>
          <a:fillRef idx="0">
            <a:schemeClr val="dk1"/>
          </a:fillRef>
          <a:effectRef idx="0">
            <a:schemeClr val="dk1"/>
          </a:effectRef>
          <a:fontRef idx="minor">
            <a:schemeClr val="tx1"/>
          </a:fontRef>
        </p:style>
      </p:cxnSp>
      <p:pic>
        <p:nvPicPr>
          <p:cNvPr id="37" name="Picture 8" descr="Image result for dhn network community interaction"/>
          <p:cNvPicPr>
            <a:picLocks noChangeAspect="1" noChangeArrowheads="1"/>
          </p:cNvPicPr>
          <p:nvPr/>
        </p:nvPicPr>
        <p:blipFill rotWithShape="1">
          <a:blip r:embed="rId8">
            <a:extLst>
              <a:ext uri="{28A0092B-C50C-407E-A947-70E740481C1C}">
                <a14:useLocalDpi xmlns:a14="http://schemas.microsoft.com/office/drawing/2010/main" val="0"/>
              </a:ext>
            </a:extLst>
          </a:blip>
          <a:srcRect l="543" t="6831" r="77555" b="78269"/>
          <a:stretch/>
        </p:blipFill>
        <p:spPr bwMode="auto">
          <a:xfrm>
            <a:off x="3192967" y="2771474"/>
            <a:ext cx="1263779" cy="628682"/>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p:cNvCxnSpPr/>
          <p:nvPr/>
        </p:nvCxnSpPr>
        <p:spPr>
          <a:xfrm>
            <a:off x="5544778" y="3109879"/>
            <a:ext cx="78991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p:cNvCxnSpPr/>
          <p:nvPr/>
        </p:nvCxnSpPr>
        <p:spPr>
          <a:xfrm rot="10800000" flipV="1">
            <a:off x="1146660" y="2653553"/>
            <a:ext cx="5188034" cy="456326"/>
          </a:xfrm>
          <a:prstGeom prst="bentConnector3">
            <a:avLst>
              <a:gd name="adj1" fmla="val 100111"/>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1229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384612" y="3872916"/>
            <a:ext cx="5513294" cy="9590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a:bodyPr>
          <a:lstStyle/>
          <a:p>
            <a:r>
              <a:rPr lang="en-GB" sz="4000" dirty="0"/>
              <a:t>Typical (Manual) Processing Pipeline</a:t>
            </a:r>
          </a:p>
        </p:txBody>
      </p:sp>
      <p:sp>
        <p:nvSpPr>
          <p:cNvPr id="23" name="Content Placeholder 7"/>
          <p:cNvSpPr txBox="1">
            <a:spLocks/>
          </p:cNvSpPr>
          <p:nvPr/>
        </p:nvSpPr>
        <p:spPr>
          <a:xfrm>
            <a:off x="628650" y="1482274"/>
            <a:ext cx="7656193" cy="59394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During crises, </a:t>
            </a:r>
            <a:r>
              <a:rPr lang="en-GB" sz="1600" b="1" dirty="0">
                <a:cs typeface="Roboto Light"/>
              </a:rPr>
              <a:t>most of the data is processed manually </a:t>
            </a:r>
            <a:r>
              <a:rPr lang="en-GB" sz="1600" dirty="0">
                <a:cs typeface="Roboto Light"/>
              </a:rPr>
              <a:t>by crisis responders, </a:t>
            </a:r>
            <a:r>
              <a:rPr lang="en-GB" sz="1600" b="1" dirty="0">
                <a:cs typeface="Roboto Light"/>
              </a:rPr>
              <a:t>digital humanitarian</a:t>
            </a:r>
            <a:r>
              <a:rPr lang="en-GB" sz="1600" dirty="0">
                <a:cs typeface="Roboto Light"/>
              </a:rPr>
              <a:t>, organisations and individuals.</a:t>
            </a:r>
            <a:endParaRPr lang="en-GB" sz="1600" b="1" dirty="0">
              <a:cs typeface="Roboto Light"/>
            </a:endParaRPr>
          </a:p>
        </p:txBody>
      </p:sp>
      <p:sp>
        <p:nvSpPr>
          <p:cNvPr id="6" name="Rectangle 5"/>
          <p:cNvSpPr/>
          <p:nvPr/>
        </p:nvSpPr>
        <p:spPr>
          <a:xfrm>
            <a:off x="1039082" y="3107118"/>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7" name="Rectangle 6"/>
          <p:cNvSpPr/>
          <p:nvPr/>
        </p:nvSpPr>
        <p:spPr>
          <a:xfrm>
            <a:off x="2613904"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Curation and Filtering</a:t>
            </a:r>
          </a:p>
        </p:txBody>
      </p:sp>
      <p:sp>
        <p:nvSpPr>
          <p:cNvPr id="8" name="Rectangle 7"/>
          <p:cNvSpPr/>
          <p:nvPr/>
        </p:nvSpPr>
        <p:spPr>
          <a:xfrm>
            <a:off x="4396175"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Classification</a:t>
            </a:r>
          </a:p>
        </p:txBody>
      </p:sp>
      <p:sp>
        <p:nvSpPr>
          <p:cNvPr id="9" name="Rectangle 8"/>
          <p:cNvSpPr/>
          <p:nvPr/>
        </p:nvSpPr>
        <p:spPr>
          <a:xfrm>
            <a:off x="6178446"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Entity Extraction</a:t>
            </a:r>
          </a:p>
        </p:txBody>
      </p:sp>
      <p:sp>
        <p:nvSpPr>
          <p:cNvPr id="10" name="Rectangle 9"/>
          <p:cNvSpPr/>
          <p:nvPr/>
        </p:nvSpPr>
        <p:spPr>
          <a:xfrm>
            <a:off x="2613904" y="5815090"/>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bg1"/>
                </a:solidFill>
                <a:latin typeface="+mj-lt"/>
                <a:ea typeface="Roboto Light" charset="0"/>
                <a:cs typeface="Roboto Light" charset="0"/>
              </a:rPr>
              <a:t>Visualisation</a:t>
            </a:r>
          </a:p>
        </p:txBody>
      </p:sp>
      <p:sp>
        <p:nvSpPr>
          <p:cNvPr id="11" name="Rectangle 10"/>
          <p:cNvSpPr/>
          <p:nvPr/>
        </p:nvSpPr>
        <p:spPr>
          <a:xfrm>
            <a:off x="1039082" y="4049228"/>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12" name="Rectangle 11"/>
          <p:cNvSpPr/>
          <p:nvPr/>
        </p:nvSpPr>
        <p:spPr>
          <a:xfrm>
            <a:off x="848003" y="5815090"/>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cxnSp>
        <p:nvCxnSpPr>
          <p:cNvPr id="13" name="Straight Arrow Connector 12"/>
          <p:cNvCxnSpPr>
            <a:stCxn id="6" idx="2"/>
            <a:endCxn id="11" idx="0"/>
          </p:cNvCxnSpPr>
          <p:nvPr/>
        </p:nvCxnSpPr>
        <p:spPr>
          <a:xfrm>
            <a:off x="1571631" y="3718053"/>
            <a:ext cx="0" cy="33117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 idx="2"/>
            <a:endCxn id="12" idx="0"/>
          </p:cNvCxnSpPr>
          <p:nvPr/>
        </p:nvCxnSpPr>
        <p:spPr>
          <a:xfrm flipH="1">
            <a:off x="1571630" y="4660163"/>
            <a:ext cx="1" cy="115492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2"/>
          <a:stretch>
            <a:fillRect/>
          </a:stretch>
        </p:blipFill>
        <p:spPr>
          <a:xfrm>
            <a:off x="1582766" y="2355213"/>
            <a:ext cx="407524" cy="222529"/>
          </a:xfrm>
          <a:prstGeom prst="rect">
            <a:avLst/>
          </a:prstGeom>
        </p:spPr>
      </p:pic>
      <p:pic>
        <p:nvPicPr>
          <p:cNvPr id="21" name="Picture 20"/>
          <p:cNvPicPr>
            <a:picLocks noChangeAspect="1"/>
          </p:cNvPicPr>
          <p:nvPr/>
        </p:nvPicPr>
        <p:blipFill>
          <a:blip r:embed="rId3"/>
          <a:stretch>
            <a:fillRect/>
          </a:stretch>
        </p:blipFill>
        <p:spPr>
          <a:xfrm>
            <a:off x="1145212" y="2351411"/>
            <a:ext cx="448604" cy="251218"/>
          </a:xfrm>
          <a:prstGeom prst="rect">
            <a:avLst/>
          </a:prstGeom>
        </p:spPr>
      </p:pic>
      <p:pic>
        <p:nvPicPr>
          <p:cNvPr id="25" name="Picture 2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0483" y="2705697"/>
            <a:ext cx="259752" cy="2597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8"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49595" y="2705697"/>
            <a:ext cx="247724" cy="24277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a:stCxn id="18" idx="1"/>
            <a:endCxn id="11" idx="3"/>
          </p:cNvCxnSpPr>
          <p:nvPr/>
        </p:nvCxnSpPr>
        <p:spPr>
          <a:xfrm flipH="1">
            <a:off x="2104179" y="4352447"/>
            <a:ext cx="280433" cy="224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0" idx="1"/>
            <a:endCxn id="12" idx="3"/>
          </p:cNvCxnSpPr>
          <p:nvPr/>
        </p:nvCxnSpPr>
        <p:spPr>
          <a:xfrm flipH="1">
            <a:off x="2295257" y="6120558"/>
            <a:ext cx="31864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Content Placeholder 7"/>
          <p:cNvSpPr txBox="1">
            <a:spLocks/>
          </p:cNvSpPr>
          <p:nvPr/>
        </p:nvSpPr>
        <p:spPr>
          <a:xfrm>
            <a:off x="2234794" y="3079214"/>
            <a:ext cx="2980001"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b="1" dirty="0">
                <a:cs typeface="Roboto Light"/>
              </a:rPr>
              <a:t>Search/browse social media </a:t>
            </a:r>
            <a:r>
              <a:rPr lang="en-GB" sz="1400" dirty="0">
                <a:cs typeface="Roboto Light"/>
              </a:rPr>
              <a:t>website. </a:t>
            </a:r>
            <a:r>
              <a:rPr lang="en-GB" sz="1400" b="1" dirty="0">
                <a:cs typeface="Roboto Light"/>
              </a:rPr>
              <a:t>Copy/paste </a:t>
            </a:r>
            <a:r>
              <a:rPr lang="en-GB" sz="1400" dirty="0">
                <a:cs typeface="Roboto Light"/>
              </a:rPr>
              <a:t>in spreadsheet.</a:t>
            </a:r>
          </a:p>
        </p:txBody>
      </p:sp>
      <p:sp>
        <p:nvSpPr>
          <p:cNvPr id="39" name="Content Placeholder 7"/>
          <p:cNvSpPr txBox="1">
            <a:spLocks/>
          </p:cNvSpPr>
          <p:nvPr/>
        </p:nvSpPr>
        <p:spPr>
          <a:xfrm>
            <a:off x="2454580" y="4965630"/>
            <a:ext cx="1775890"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Manually select relevant posts </a:t>
            </a:r>
            <a:r>
              <a:rPr lang="en-GB" sz="1400" dirty="0">
                <a:cs typeface="Roboto Light"/>
              </a:rPr>
              <a:t>during collection.</a:t>
            </a:r>
          </a:p>
        </p:txBody>
      </p:sp>
      <p:sp>
        <p:nvSpPr>
          <p:cNvPr id="40" name="Content Placeholder 7"/>
          <p:cNvSpPr txBox="1">
            <a:spLocks/>
          </p:cNvSpPr>
          <p:nvPr/>
        </p:nvSpPr>
        <p:spPr>
          <a:xfrm>
            <a:off x="4248229" y="4965630"/>
            <a:ext cx="3410216"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Annotate data </a:t>
            </a:r>
            <a:r>
              <a:rPr lang="en-GB" sz="1400" dirty="0">
                <a:cs typeface="Roboto Light"/>
              </a:rPr>
              <a:t>/ information priority, etc.</a:t>
            </a:r>
          </a:p>
        </p:txBody>
      </p:sp>
      <p:sp>
        <p:nvSpPr>
          <p:cNvPr id="42" name="Content Placeholder 7"/>
          <p:cNvSpPr txBox="1">
            <a:spLocks/>
          </p:cNvSpPr>
          <p:nvPr/>
        </p:nvSpPr>
        <p:spPr>
          <a:xfrm>
            <a:off x="4152089" y="5804138"/>
            <a:ext cx="3506356"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b="1" dirty="0">
                <a:cs typeface="Roboto Light"/>
              </a:rPr>
              <a:t>Use visualisation applications </a:t>
            </a:r>
            <a:r>
              <a:rPr lang="en-GB" sz="1400" dirty="0">
                <a:cs typeface="Roboto Light"/>
              </a:rPr>
              <a:t>(e.g., </a:t>
            </a:r>
            <a:r>
              <a:rPr lang="en-GB" sz="1400" dirty="0" err="1">
                <a:cs typeface="Roboto Light"/>
              </a:rPr>
              <a:t>Ushahidi</a:t>
            </a:r>
            <a:r>
              <a:rPr lang="en-GB" sz="1400" dirty="0">
                <a:cs typeface="Roboto Light"/>
              </a:rPr>
              <a:t>, OSM) or libraries.</a:t>
            </a:r>
          </a:p>
        </p:txBody>
      </p:sp>
    </p:spTree>
    <p:extLst>
      <p:ext uri="{BB962C8B-B14F-4D97-AF65-F5344CB8AC3E}">
        <p14:creationId xmlns:p14="http://schemas.microsoft.com/office/powerpoint/2010/main" val="35550369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Automatic Processing Pipeline</a:t>
            </a:r>
          </a:p>
        </p:txBody>
      </p:sp>
      <p:sp>
        <p:nvSpPr>
          <p:cNvPr id="23" name="Content Placeholder 7"/>
          <p:cNvSpPr txBox="1">
            <a:spLocks/>
          </p:cNvSpPr>
          <p:nvPr/>
        </p:nvSpPr>
        <p:spPr>
          <a:xfrm>
            <a:off x="628650" y="1482274"/>
            <a:ext cx="7656193"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Supervised or semi-supervised methods as well as </a:t>
            </a:r>
            <a:r>
              <a:rPr lang="en-GB" sz="1600" b="1" dirty="0">
                <a:cs typeface="Roboto Light"/>
              </a:rPr>
              <a:t>APIs</a:t>
            </a:r>
            <a:r>
              <a:rPr lang="en-GB" sz="1600" dirty="0">
                <a:cs typeface="Roboto Light"/>
              </a:rPr>
              <a:t> an automatic tools can be used for collecting data</a:t>
            </a:r>
            <a:r>
              <a:rPr lang="en-GB" sz="1600" b="1" dirty="0">
                <a:cs typeface="Roboto Light"/>
              </a:rPr>
              <a:t>.</a:t>
            </a:r>
          </a:p>
        </p:txBody>
      </p:sp>
      <p:sp>
        <p:nvSpPr>
          <p:cNvPr id="22" name="Rectangle 21"/>
          <p:cNvSpPr/>
          <p:nvPr/>
        </p:nvSpPr>
        <p:spPr>
          <a:xfrm>
            <a:off x="2384612" y="3872916"/>
            <a:ext cx="5513294" cy="9590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39082" y="3107118"/>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27" name="Rectangle 26"/>
          <p:cNvSpPr/>
          <p:nvPr/>
        </p:nvSpPr>
        <p:spPr>
          <a:xfrm>
            <a:off x="2613904"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Curation and Filtering</a:t>
            </a:r>
          </a:p>
        </p:txBody>
      </p:sp>
      <p:sp>
        <p:nvSpPr>
          <p:cNvPr id="28" name="Rectangle 27"/>
          <p:cNvSpPr/>
          <p:nvPr/>
        </p:nvSpPr>
        <p:spPr>
          <a:xfrm>
            <a:off x="4396175"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Classification</a:t>
            </a:r>
          </a:p>
        </p:txBody>
      </p:sp>
      <p:sp>
        <p:nvSpPr>
          <p:cNvPr id="29" name="Rectangle 28"/>
          <p:cNvSpPr/>
          <p:nvPr/>
        </p:nvSpPr>
        <p:spPr>
          <a:xfrm>
            <a:off x="6178446"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Entity Extraction</a:t>
            </a:r>
          </a:p>
        </p:txBody>
      </p:sp>
      <p:sp>
        <p:nvSpPr>
          <p:cNvPr id="30" name="Rectangle 29"/>
          <p:cNvSpPr/>
          <p:nvPr/>
        </p:nvSpPr>
        <p:spPr>
          <a:xfrm>
            <a:off x="2613904" y="5815090"/>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bg1"/>
                </a:solidFill>
                <a:latin typeface="+mj-lt"/>
                <a:ea typeface="Roboto Light" charset="0"/>
                <a:cs typeface="Roboto Light" charset="0"/>
              </a:rPr>
              <a:t>Visualisation</a:t>
            </a:r>
          </a:p>
        </p:txBody>
      </p:sp>
      <p:sp>
        <p:nvSpPr>
          <p:cNvPr id="31" name="Rectangle 30"/>
          <p:cNvSpPr/>
          <p:nvPr/>
        </p:nvSpPr>
        <p:spPr>
          <a:xfrm>
            <a:off x="1039082" y="4049228"/>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32" name="Rectangle 31"/>
          <p:cNvSpPr/>
          <p:nvPr/>
        </p:nvSpPr>
        <p:spPr>
          <a:xfrm>
            <a:off x="848003" y="5815090"/>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cxnSp>
        <p:nvCxnSpPr>
          <p:cNvPr id="33" name="Straight Arrow Connector 32"/>
          <p:cNvCxnSpPr>
            <a:stCxn id="24" idx="2"/>
            <a:endCxn id="31" idx="0"/>
          </p:cNvCxnSpPr>
          <p:nvPr/>
        </p:nvCxnSpPr>
        <p:spPr>
          <a:xfrm>
            <a:off x="1571631" y="3718053"/>
            <a:ext cx="0" cy="33117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31" idx="2"/>
            <a:endCxn id="32" idx="0"/>
          </p:cNvCxnSpPr>
          <p:nvPr/>
        </p:nvCxnSpPr>
        <p:spPr>
          <a:xfrm flipH="1">
            <a:off x="1571630" y="4660163"/>
            <a:ext cx="1" cy="115492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p:nvPicPr>
        <p:blipFill>
          <a:blip r:embed="rId2"/>
          <a:stretch>
            <a:fillRect/>
          </a:stretch>
        </p:blipFill>
        <p:spPr>
          <a:xfrm>
            <a:off x="1582766" y="2355213"/>
            <a:ext cx="407524" cy="222529"/>
          </a:xfrm>
          <a:prstGeom prst="rect">
            <a:avLst/>
          </a:prstGeom>
        </p:spPr>
      </p:pic>
      <p:pic>
        <p:nvPicPr>
          <p:cNvPr id="36" name="Picture 35"/>
          <p:cNvPicPr>
            <a:picLocks noChangeAspect="1"/>
          </p:cNvPicPr>
          <p:nvPr/>
        </p:nvPicPr>
        <p:blipFill>
          <a:blip r:embed="rId3"/>
          <a:stretch>
            <a:fillRect/>
          </a:stretch>
        </p:blipFill>
        <p:spPr>
          <a:xfrm>
            <a:off x="1145212" y="2351411"/>
            <a:ext cx="448604" cy="251218"/>
          </a:xfrm>
          <a:prstGeom prst="rect">
            <a:avLst/>
          </a:prstGeom>
        </p:spPr>
      </p:pic>
      <p:pic>
        <p:nvPicPr>
          <p:cNvPr id="37" name="Picture 2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0483" y="2705697"/>
            <a:ext cx="259752" cy="2597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8"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49595" y="2705697"/>
            <a:ext cx="247724" cy="24277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p:cNvCxnSpPr>
            <a:stCxn id="22" idx="1"/>
            <a:endCxn id="31" idx="3"/>
          </p:cNvCxnSpPr>
          <p:nvPr/>
        </p:nvCxnSpPr>
        <p:spPr>
          <a:xfrm flipH="1">
            <a:off x="2104179" y="4352447"/>
            <a:ext cx="280433" cy="224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30" idx="1"/>
            <a:endCxn id="32" idx="3"/>
          </p:cNvCxnSpPr>
          <p:nvPr/>
        </p:nvCxnSpPr>
        <p:spPr>
          <a:xfrm flipH="1">
            <a:off x="2295257" y="6120558"/>
            <a:ext cx="31864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Content Placeholder 7"/>
          <p:cNvSpPr txBox="1">
            <a:spLocks/>
          </p:cNvSpPr>
          <p:nvPr/>
        </p:nvSpPr>
        <p:spPr>
          <a:xfrm>
            <a:off x="2234794" y="3079214"/>
            <a:ext cx="2980001"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dirty="0">
                <a:cs typeface="Roboto Light"/>
              </a:rPr>
              <a:t>Use</a:t>
            </a:r>
            <a:r>
              <a:rPr lang="en-GB" sz="1400" b="1" dirty="0">
                <a:cs typeface="Roboto Light"/>
              </a:rPr>
              <a:t> API </a:t>
            </a:r>
            <a:r>
              <a:rPr lang="en-GB" sz="1400" dirty="0">
                <a:cs typeface="Roboto Light"/>
              </a:rPr>
              <a:t>for collecting data.</a:t>
            </a:r>
          </a:p>
        </p:txBody>
      </p:sp>
      <p:sp>
        <p:nvSpPr>
          <p:cNvPr id="42" name="Content Placeholder 7"/>
          <p:cNvSpPr txBox="1">
            <a:spLocks/>
          </p:cNvSpPr>
          <p:nvPr/>
        </p:nvSpPr>
        <p:spPr>
          <a:xfrm>
            <a:off x="2454580" y="4965630"/>
            <a:ext cx="1775890"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dirty="0">
                <a:cs typeface="Roboto Light"/>
              </a:rPr>
              <a:t>Use </a:t>
            </a:r>
            <a:r>
              <a:rPr lang="en-GB" sz="1400" b="1" dirty="0">
                <a:cs typeface="Roboto Light"/>
              </a:rPr>
              <a:t>event detection </a:t>
            </a:r>
            <a:r>
              <a:rPr lang="en-GB" sz="1400" dirty="0">
                <a:cs typeface="Roboto Light"/>
              </a:rPr>
              <a:t>models for filtering documents.</a:t>
            </a:r>
          </a:p>
        </p:txBody>
      </p:sp>
      <p:sp>
        <p:nvSpPr>
          <p:cNvPr id="43" name="Content Placeholder 7"/>
          <p:cNvSpPr txBox="1">
            <a:spLocks/>
          </p:cNvSpPr>
          <p:nvPr/>
        </p:nvSpPr>
        <p:spPr>
          <a:xfrm>
            <a:off x="4248229" y="4965630"/>
            <a:ext cx="1808539"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dirty="0">
                <a:cs typeface="Roboto Light"/>
              </a:rPr>
              <a:t>Supervised / non-supervised </a:t>
            </a:r>
            <a:r>
              <a:rPr lang="en-GB" sz="1400" b="1" dirty="0">
                <a:cs typeface="Roboto Light"/>
              </a:rPr>
              <a:t>classification models.</a:t>
            </a:r>
          </a:p>
        </p:txBody>
      </p:sp>
      <p:sp>
        <p:nvSpPr>
          <p:cNvPr id="44" name="Content Placeholder 7"/>
          <p:cNvSpPr txBox="1">
            <a:spLocks/>
          </p:cNvSpPr>
          <p:nvPr/>
        </p:nvSpPr>
        <p:spPr>
          <a:xfrm>
            <a:off x="4152089" y="5804138"/>
            <a:ext cx="3506356"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b="1" dirty="0">
                <a:cs typeface="Roboto Light"/>
              </a:rPr>
              <a:t>Use visualisation applications </a:t>
            </a:r>
            <a:r>
              <a:rPr lang="en-GB" sz="1400" dirty="0">
                <a:cs typeface="Roboto Light"/>
              </a:rPr>
              <a:t>(e.g., </a:t>
            </a:r>
            <a:r>
              <a:rPr lang="en-GB" sz="1400" dirty="0" err="1">
                <a:cs typeface="Roboto Light"/>
              </a:rPr>
              <a:t>Ushahidi</a:t>
            </a:r>
            <a:r>
              <a:rPr lang="en-GB" sz="1400" dirty="0">
                <a:cs typeface="Roboto Light"/>
              </a:rPr>
              <a:t>, OSM) or libraries.</a:t>
            </a:r>
          </a:p>
        </p:txBody>
      </p:sp>
      <p:sp>
        <p:nvSpPr>
          <p:cNvPr id="45" name="Content Placeholder 7"/>
          <p:cNvSpPr txBox="1">
            <a:spLocks/>
          </p:cNvSpPr>
          <p:nvPr/>
        </p:nvSpPr>
        <p:spPr>
          <a:xfrm>
            <a:off x="6014175" y="4926682"/>
            <a:ext cx="1808539"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Named Entity Recognition </a:t>
            </a:r>
            <a:r>
              <a:rPr lang="en-GB" sz="1400" dirty="0">
                <a:cs typeface="Roboto Light"/>
              </a:rPr>
              <a:t>and Entity Linking.</a:t>
            </a:r>
            <a:endParaRPr lang="en-GB" sz="1400" b="1" dirty="0">
              <a:cs typeface="Roboto Light"/>
            </a:endParaRPr>
          </a:p>
        </p:txBody>
      </p:sp>
    </p:spTree>
    <p:extLst>
      <p:ext uri="{BB962C8B-B14F-4D97-AF65-F5344CB8AC3E}">
        <p14:creationId xmlns:p14="http://schemas.microsoft.com/office/powerpoint/2010/main" val="40478898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Automatic Data Collection and Analysis</a:t>
            </a:r>
          </a:p>
        </p:txBody>
      </p:sp>
      <p:sp>
        <p:nvSpPr>
          <p:cNvPr id="23" name="Content Placeholder 7"/>
          <p:cNvSpPr txBox="1">
            <a:spLocks/>
          </p:cNvSpPr>
          <p:nvPr/>
        </p:nvSpPr>
        <p:spPr>
          <a:xfrm>
            <a:off x="1928389" y="1482274"/>
            <a:ext cx="6356454"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Data can be easily collected without requiring manual browsing</a:t>
            </a:r>
            <a:r>
              <a:rPr lang="en-GB" sz="1600" b="1" dirty="0">
                <a:cs typeface="Roboto Light"/>
              </a:rPr>
              <a:t>:</a:t>
            </a:r>
          </a:p>
          <a:p>
            <a:pPr>
              <a:buFontTx/>
              <a:buChar char="-"/>
            </a:pPr>
            <a:r>
              <a:rPr lang="en-GB" sz="1600" dirty="0">
                <a:cs typeface="Roboto Light"/>
              </a:rPr>
              <a:t>Use streaming/search </a:t>
            </a:r>
            <a:r>
              <a:rPr lang="en-GB" sz="1600" b="1" dirty="0">
                <a:cs typeface="Roboto Light"/>
              </a:rPr>
              <a:t>API for collecting data.</a:t>
            </a:r>
          </a:p>
          <a:p>
            <a:pPr>
              <a:buFontTx/>
              <a:buChar char="-"/>
            </a:pPr>
            <a:r>
              <a:rPr lang="en-GB" sz="1600" dirty="0">
                <a:cs typeface="Roboto Light"/>
              </a:rPr>
              <a:t>Typically</a:t>
            </a:r>
            <a:r>
              <a:rPr lang="en-GB" sz="1600" b="1" dirty="0">
                <a:cs typeface="Roboto Light"/>
              </a:rPr>
              <a:t> restrict search </a:t>
            </a:r>
            <a:r>
              <a:rPr lang="en-GB" sz="1600" dirty="0">
                <a:cs typeface="Roboto Light"/>
              </a:rPr>
              <a:t>using keywords and location.</a:t>
            </a:r>
          </a:p>
          <a:p>
            <a:pPr>
              <a:buFontTx/>
              <a:buChar char="-"/>
            </a:pPr>
            <a:r>
              <a:rPr lang="en-GB" sz="1600" b="1" dirty="0">
                <a:cs typeface="Roboto Light"/>
              </a:rPr>
              <a:t>Reformat </a:t>
            </a:r>
            <a:r>
              <a:rPr lang="en-GB" sz="1600" dirty="0">
                <a:cs typeface="Roboto Light"/>
              </a:rPr>
              <a:t>data/extract basic information automatically for further processing (e.g., tokenisation, hashtags, URLs).</a:t>
            </a:r>
          </a:p>
          <a:p>
            <a:pPr>
              <a:buFontTx/>
              <a:buChar char="-"/>
            </a:pPr>
            <a:r>
              <a:rPr lang="en-GB" sz="1600" b="1" dirty="0">
                <a:cs typeface="Roboto Light"/>
              </a:rPr>
              <a:t>Store data </a:t>
            </a:r>
            <a:r>
              <a:rPr lang="en-GB" sz="1600" dirty="0">
                <a:cs typeface="Roboto Light"/>
              </a:rPr>
              <a:t>in database (or save in a file).</a:t>
            </a:r>
          </a:p>
        </p:txBody>
      </p:sp>
      <p:sp>
        <p:nvSpPr>
          <p:cNvPr id="24" name="Rectangle 23"/>
          <p:cNvSpPr/>
          <p:nvPr/>
        </p:nvSpPr>
        <p:spPr>
          <a:xfrm>
            <a:off x="745971" y="1520268"/>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25" name="Rectangle 24"/>
          <p:cNvSpPr/>
          <p:nvPr/>
        </p:nvSpPr>
        <p:spPr>
          <a:xfrm>
            <a:off x="1829174" y="355128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Curation and Filtering</a:t>
            </a:r>
          </a:p>
        </p:txBody>
      </p:sp>
      <p:sp>
        <p:nvSpPr>
          <p:cNvPr id="26" name="Rectangle 25"/>
          <p:cNvSpPr/>
          <p:nvPr/>
        </p:nvSpPr>
        <p:spPr>
          <a:xfrm>
            <a:off x="745971" y="3551287"/>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47" name="Content Placeholder 7"/>
          <p:cNvSpPr txBox="1">
            <a:spLocks/>
          </p:cNvSpPr>
          <p:nvPr/>
        </p:nvSpPr>
        <p:spPr>
          <a:xfrm>
            <a:off x="1928389" y="4390931"/>
            <a:ext cx="6356454" cy="216531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Relevant data can be filtered automatically using keywords as well as event classifiers</a:t>
            </a:r>
            <a:r>
              <a:rPr lang="en-GB" sz="1600" b="1" dirty="0">
                <a:cs typeface="Roboto Light"/>
              </a:rPr>
              <a:t>:</a:t>
            </a:r>
          </a:p>
          <a:p>
            <a:pPr>
              <a:buFontTx/>
              <a:buChar char="-"/>
            </a:pPr>
            <a:r>
              <a:rPr lang="en-GB" sz="1600" dirty="0">
                <a:cs typeface="Roboto Light"/>
              </a:rPr>
              <a:t>Use </a:t>
            </a:r>
            <a:r>
              <a:rPr lang="en-GB" sz="1600" b="1" dirty="0">
                <a:cs typeface="Roboto Light"/>
              </a:rPr>
              <a:t>trained classifiers </a:t>
            </a:r>
            <a:r>
              <a:rPr lang="en-GB" sz="1600" dirty="0">
                <a:cs typeface="Roboto Light"/>
              </a:rPr>
              <a:t>for identifying relevant documents and other relevant information</a:t>
            </a:r>
            <a:r>
              <a:rPr lang="en-GB" sz="1600" b="1" dirty="0">
                <a:cs typeface="Roboto Light"/>
              </a:rPr>
              <a:t>.</a:t>
            </a:r>
          </a:p>
          <a:p>
            <a:pPr>
              <a:buFontTx/>
              <a:buChar char="-"/>
            </a:pPr>
            <a:r>
              <a:rPr lang="en-GB" sz="1600" dirty="0">
                <a:cs typeface="Roboto Light"/>
              </a:rPr>
              <a:t>Dynamically re-train classifiers.</a:t>
            </a:r>
          </a:p>
          <a:p>
            <a:pPr marL="0" indent="0">
              <a:buNone/>
            </a:pPr>
            <a:r>
              <a:rPr lang="en-GB" sz="1600" dirty="0">
                <a:cs typeface="Roboto Light"/>
              </a:rPr>
              <a:t>Extract important information from documents (e.g., locations, actors, etc.):</a:t>
            </a:r>
          </a:p>
          <a:p>
            <a:pPr>
              <a:buFontTx/>
              <a:buChar char="-"/>
            </a:pPr>
            <a:r>
              <a:rPr lang="en-GB" sz="1600" dirty="0">
                <a:cs typeface="Roboto Light"/>
              </a:rPr>
              <a:t>Use Named Entity Recognition (NER) tools. </a:t>
            </a:r>
          </a:p>
          <a:p>
            <a:pPr>
              <a:buFontTx/>
              <a:buChar char="-"/>
            </a:pPr>
            <a:endParaRPr lang="en-GB" sz="1600" dirty="0">
              <a:cs typeface="Roboto Light"/>
            </a:endParaRPr>
          </a:p>
        </p:txBody>
      </p:sp>
      <p:sp>
        <p:nvSpPr>
          <p:cNvPr id="48" name="Rectangle 47"/>
          <p:cNvSpPr/>
          <p:nvPr/>
        </p:nvSpPr>
        <p:spPr>
          <a:xfrm>
            <a:off x="3327279" y="355128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Classification</a:t>
            </a:r>
          </a:p>
        </p:txBody>
      </p:sp>
      <p:sp>
        <p:nvSpPr>
          <p:cNvPr id="49" name="Rectangle 48"/>
          <p:cNvSpPr/>
          <p:nvPr/>
        </p:nvSpPr>
        <p:spPr>
          <a:xfrm>
            <a:off x="4825384" y="3555262"/>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Entity Extraction</a:t>
            </a:r>
          </a:p>
        </p:txBody>
      </p:sp>
    </p:spTree>
    <p:extLst>
      <p:ext uri="{BB962C8B-B14F-4D97-AF65-F5344CB8AC3E}">
        <p14:creationId xmlns:p14="http://schemas.microsoft.com/office/powerpoint/2010/main" val="31423383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r="52277" b="28757"/>
          <a:stretch/>
        </p:blipFill>
        <p:spPr>
          <a:xfrm>
            <a:off x="5703071" y="3299809"/>
            <a:ext cx="3450074" cy="3558191"/>
          </a:xfrm>
          <a:prstGeom prst="rect">
            <a:avLst/>
          </a:prstGeom>
        </p:spPr>
      </p:pic>
      <p:sp>
        <p:nvSpPr>
          <p:cNvPr id="2" name="Title 1"/>
          <p:cNvSpPr>
            <a:spLocks noGrp="1"/>
          </p:cNvSpPr>
          <p:nvPr>
            <p:ph type="title"/>
          </p:nvPr>
        </p:nvSpPr>
        <p:spPr/>
        <p:txBody>
          <a:bodyPr>
            <a:normAutofit/>
          </a:bodyPr>
          <a:lstStyle/>
          <a:p>
            <a:r>
              <a:rPr lang="en-GB" sz="4000" dirty="0"/>
              <a:t>Data Visualisation</a:t>
            </a:r>
          </a:p>
        </p:txBody>
      </p:sp>
      <p:sp>
        <p:nvSpPr>
          <p:cNvPr id="3" name="Rectangle 2"/>
          <p:cNvSpPr/>
          <p:nvPr/>
        </p:nvSpPr>
        <p:spPr>
          <a:xfrm>
            <a:off x="5605272" y="3108960"/>
            <a:ext cx="3547873" cy="374904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2220712" y="1553986"/>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bg1"/>
                </a:solidFill>
                <a:latin typeface="+mj-lt"/>
                <a:ea typeface="Roboto Light" charset="0"/>
                <a:cs typeface="Roboto Light" charset="0"/>
              </a:rPr>
              <a:t>Visualisation</a:t>
            </a:r>
          </a:p>
        </p:txBody>
      </p:sp>
      <p:sp>
        <p:nvSpPr>
          <p:cNvPr id="13" name="Rectangle 12"/>
          <p:cNvSpPr/>
          <p:nvPr/>
        </p:nvSpPr>
        <p:spPr>
          <a:xfrm>
            <a:off x="747419" y="1553986"/>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sp>
        <p:nvSpPr>
          <p:cNvPr id="23" name="Content Placeholder 7"/>
          <p:cNvSpPr txBox="1">
            <a:spLocks/>
          </p:cNvSpPr>
          <p:nvPr/>
        </p:nvSpPr>
        <p:spPr>
          <a:xfrm>
            <a:off x="747418" y="2360098"/>
            <a:ext cx="7601053"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Visualisation platforms or libraries can be used for visualising the processed data</a:t>
            </a:r>
            <a:r>
              <a:rPr lang="en-GB" sz="1600" b="1" dirty="0">
                <a:cs typeface="Roboto Light"/>
              </a:rPr>
              <a:t>. </a:t>
            </a:r>
            <a:r>
              <a:rPr lang="en-GB" sz="1600" dirty="0">
                <a:cs typeface="Roboto Light"/>
              </a:rPr>
              <a:t>For example, the following visualisation can be done:</a:t>
            </a:r>
          </a:p>
          <a:p>
            <a:pPr>
              <a:buFontTx/>
              <a:buChar char="-"/>
            </a:pPr>
            <a:r>
              <a:rPr lang="en-GB" sz="1600" b="1" dirty="0">
                <a:cs typeface="Roboto Light"/>
              </a:rPr>
              <a:t>Import data in situation awareness platforms </a:t>
            </a:r>
            <a:r>
              <a:rPr lang="en-GB" sz="1600" dirty="0">
                <a:cs typeface="Roboto Light"/>
              </a:rPr>
              <a:t>(e.g., </a:t>
            </a:r>
            <a:r>
              <a:rPr lang="en-GB" sz="1600" dirty="0" err="1">
                <a:cs typeface="Roboto Light"/>
              </a:rPr>
              <a:t>Ushahidi</a:t>
            </a:r>
            <a:r>
              <a:rPr lang="en-GB" sz="1600" dirty="0">
                <a:cs typeface="Roboto Light"/>
              </a:rPr>
              <a:t>,  </a:t>
            </a:r>
            <a:r>
              <a:rPr lang="en-GB" sz="1600" dirty="0" err="1">
                <a:cs typeface="Roboto Light"/>
              </a:rPr>
              <a:t>Sahana</a:t>
            </a:r>
            <a:r>
              <a:rPr lang="en-GB" sz="1600" dirty="0">
                <a:cs typeface="Roboto Light"/>
              </a:rPr>
              <a:t>).</a:t>
            </a:r>
          </a:p>
          <a:p>
            <a:pPr>
              <a:buFontTx/>
              <a:buChar char="-"/>
            </a:pPr>
            <a:r>
              <a:rPr lang="en-GB" sz="1600" dirty="0">
                <a:cs typeface="Roboto Light"/>
              </a:rPr>
              <a:t>Directly visualise the data using </a:t>
            </a:r>
            <a:r>
              <a:rPr lang="en-GB" sz="1600" b="1" dirty="0">
                <a:cs typeface="Roboto Light"/>
              </a:rPr>
              <a:t>visualisation libraries </a:t>
            </a:r>
            <a:r>
              <a:rPr lang="en-GB" sz="1600" dirty="0">
                <a:cs typeface="Roboto Light"/>
              </a:rPr>
              <a:t>(e.g., D3, </a:t>
            </a:r>
            <a:r>
              <a:rPr lang="en-GB" sz="1600" dirty="0" err="1">
                <a:cs typeface="Roboto Light"/>
              </a:rPr>
              <a:t>Plotly</a:t>
            </a:r>
            <a:r>
              <a:rPr lang="en-GB" sz="1600" dirty="0">
                <a:cs typeface="Roboto Light"/>
              </a:rPr>
              <a:t>, </a:t>
            </a:r>
            <a:r>
              <a:rPr lang="en-GB" sz="1600" dirty="0" err="1">
                <a:cs typeface="Roboto Light"/>
              </a:rPr>
              <a:t>Bokeh</a:t>
            </a:r>
            <a:r>
              <a:rPr lang="en-GB" sz="1600" dirty="0">
                <a:cs typeface="Roboto Light"/>
              </a:rPr>
              <a:t>, etc.)</a:t>
            </a:r>
          </a:p>
          <a:p>
            <a:pPr>
              <a:buFontTx/>
              <a:buChar char="-"/>
            </a:pPr>
            <a:r>
              <a:rPr lang="en-GB" sz="1600" dirty="0">
                <a:cs typeface="Roboto Light"/>
              </a:rPr>
              <a:t>Use </a:t>
            </a:r>
            <a:r>
              <a:rPr lang="en-GB" sz="1600" b="1" dirty="0">
                <a:cs typeface="Roboto Light"/>
              </a:rPr>
              <a:t>HDX headers </a:t>
            </a:r>
            <a:r>
              <a:rPr lang="en-GB" sz="1600" dirty="0">
                <a:cs typeface="Roboto Light"/>
              </a:rPr>
              <a:t>and Quick charts.</a:t>
            </a:r>
          </a:p>
          <a:p>
            <a:pPr>
              <a:buFontTx/>
              <a:buChar char="-"/>
            </a:pPr>
            <a:r>
              <a:rPr lang="en-GB" sz="1600" dirty="0">
                <a:cs typeface="Roboto Light"/>
              </a:rPr>
              <a:t>Use </a:t>
            </a:r>
            <a:r>
              <a:rPr lang="en-GB" sz="1600" b="1" dirty="0">
                <a:cs typeface="Roboto Light"/>
              </a:rPr>
              <a:t>ontological visualisation </a:t>
            </a:r>
            <a:r>
              <a:rPr lang="en-GB" sz="1600" dirty="0">
                <a:cs typeface="Roboto Light"/>
              </a:rPr>
              <a:t>platforms (e.g., </a:t>
            </a:r>
            <a:r>
              <a:rPr lang="en-GB" sz="1600" dirty="0" err="1">
                <a:cs typeface="Roboto Light"/>
              </a:rPr>
              <a:t>Topica</a:t>
            </a:r>
            <a:r>
              <a:rPr lang="en-GB" sz="1600" dirty="0">
                <a:cs typeface="Roboto Light"/>
              </a:rPr>
              <a:t>/</a:t>
            </a:r>
            <a:r>
              <a:rPr lang="en-GB" sz="1600" dirty="0" err="1">
                <a:cs typeface="Roboto Light"/>
              </a:rPr>
              <a:t>WeKnowIt</a:t>
            </a:r>
            <a:r>
              <a:rPr lang="en-GB" sz="1600" dirty="0">
                <a:cs typeface="Roboto Light"/>
              </a:rPr>
              <a:t>).</a:t>
            </a:r>
          </a:p>
          <a:p>
            <a:pPr>
              <a:buFontTx/>
              <a:buChar char="-"/>
            </a:pPr>
            <a:endParaRPr lang="en-GB" sz="1600" dirty="0">
              <a:cs typeface="Roboto Light"/>
            </a:endParaRPr>
          </a:p>
          <a:p>
            <a:pPr marL="0" indent="0">
              <a:buNone/>
            </a:pPr>
            <a:r>
              <a:rPr lang="en-GB" sz="1600" dirty="0">
                <a:cs typeface="Roboto Light"/>
              </a:rPr>
              <a:t>Typically, the firs step before visualisation would be to export the data in a common model or reformat the data according to the target platform:</a:t>
            </a:r>
          </a:p>
          <a:p>
            <a:pPr>
              <a:buFontTx/>
              <a:buChar char="-"/>
            </a:pPr>
            <a:r>
              <a:rPr lang="en-GB" sz="1600" b="1" dirty="0">
                <a:cs typeface="Roboto Light"/>
              </a:rPr>
              <a:t>CSV</a:t>
            </a:r>
            <a:r>
              <a:rPr lang="en-GB" sz="1600" dirty="0">
                <a:cs typeface="Roboto Light"/>
              </a:rPr>
              <a:t> or CSV with </a:t>
            </a:r>
            <a:r>
              <a:rPr lang="en-GB" sz="1600" b="1" dirty="0">
                <a:cs typeface="Roboto Light"/>
              </a:rPr>
              <a:t>HDX</a:t>
            </a:r>
            <a:r>
              <a:rPr lang="en-GB" sz="1600" dirty="0">
                <a:cs typeface="Roboto Light"/>
              </a:rPr>
              <a:t> </a:t>
            </a:r>
            <a:r>
              <a:rPr lang="en-GB" sz="1600" dirty="0" smtClean="0">
                <a:cs typeface="Roboto Light"/>
              </a:rPr>
              <a:t>headers (</a:t>
            </a:r>
            <a:r>
              <a:rPr lang="en-GB" sz="1600" b="1" dirty="0" smtClean="0">
                <a:cs typeface="Roboto Light"/>
              </a:rPr>
              <a:t>HXL</a:t>
            </a:r>
            <a:r>
              <a:rPr lang="en-GB" sz="1600" dirty="0" smtClean="0">
                <a:cs typeface="Roboto Light"/>
              </a:rPr>
              <a:t>).</a:t>
            </a:r>
            <a:endParaRPr lang="en-GB" sz="1600" dirty="0">
              <a:cs typeface="Roboto Light"/>
            </a:endParaRPr>
          </a:p>
          <a:p>
            <a:pPr>
              <a:buFontTx/>
              <a:buChar char="-"/>
            </a:pPr>
            <a:r>
              <a:rPr lang="en-GB" sz="1600" b="1" dirty="0">
                <a:cs typeface="Roboto Light"/>
              </a:rPr>
              <a:t>JSON</a:t>
            </a:r>
            <a:r>
              <a:rPr lang="en-GB" sz="1600" dirty="0">
                <a:cs typeface="Roboto Light"/>
              </a:rPr>
              <a:t> format or custom format</a:t>
            </a:r>
          </a:p>
          <a:p>
            <a:pPr>
              <a:buFontTx/>
              <a:buChar char="-"/>
            </a:pPr>
            <a:r>
              <a:rPr lang="en-GB" sz="1600" b="1" dirty="0">
                <a:cs typeface="Roboto Light"/>
              </a:rPr>
              <a:t>Common ontology </a:t>
            </a:r>
            <a:r>
              <a:rPr lang="en-GB" sz="1600" dirty="0">
                <a:cs typeface="Roboto Light"/>
              </a:rPr>
              <a:t>(e.g., CURIO, </a:t>
            </a:r>
            <a:r>
              <a:rPr lang="en-GB" sz="1600" dirty="0" err="1">
                <a:cs typeface="Roboto Light"/>
              </a:rPr>
              <a:t>DoRES</a:t>
            </a:r>
            <a:r>
              <a:rPr lang="en-GB" sz="1600" dirty="0">
                <a:cs typeface="Roboto Light"/>
              </a:rPr>
              <a:t>, etc.)</a:t>
            </a:r>
          </a:p>
        </p:txBody>
      </p:sp>
      <p:pic>
        <p:nvPicPr>
          <p:cNvPr id="11266" name="Picture 2" descr="Image result for ushahidi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43758" y="6079878"/>
            <a:ext cx="1397490" cy="37601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hdx quick char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9208" y="4660356"/>
            <a:ext cx="1361544" cy="114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034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Hands-on Requirements</a:t>
            </a:r>
          </a:p>
        </p:txBody>
      </p:sp>
      <p:sp>
        <p:nvSpPr>
          <p:cNvPr id="4" name="AutoShape 2" descr="Image result for jupyter python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8" name="Picture 10" descr="Image result for jupyter pytho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6297" y="1787924"/>
            <a:ext cx="969216" cy="96921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jupyter pytho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7761" y="1787924"/>
            <a:ext cx="969217" cy="96921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4830" y="1834805"/>
            <a:ext cx="969217" cy="787489"/>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32" descr="https://mybinder.org/static/logo.svg?v=f9f0d927b67cc9dc99d788c822ca21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074" name="Picture 2" descr="Image result for jupyter"/>
          <p:cNvPicPr>
            <a:picLocks noChangeAspect="1" noChangeArrowheads="1"/>
          </p:cNvPicPr>
          <p:nvPr/>
        </p:nvPicPr>
        <p:blipFill rotWithShape="1">
          <a:blip r:embed="rId5">
            <a:extLst>
              <a:ext uri="{28A0092B-C50C-407E-A947-70E740481C1C}">
                <a14:useLocalDpi xmlns:a14="http://schemas.microsoft.com/office/drawing/2010/main" val="0"/>
              </a:ext>
            </a:extLst>
          </a:blip>
          <a:srcRect b="19447"/>
          <a:stretch/>
        </p:blipFill>
        <p:spPr bwMode="auto">
          <a:xfrm>
            <a:off x="1063215" y="2854377"/>
            <a:ext cx="7017570" cy="400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033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Software Requirements</a:t>
            </a:r>
          </a:p>
        </p:txBody>
      </p:sp>
      <p:sp>
        <p:nvSpPr>
          <p:cNvPr id="4" name="AutoShape 2" descr="Image result for jupyter python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8" name="Picture 10" descr="Image result for jupyter 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2722" y="1860030"/>
            <a:ext cx="1438377" cy="143837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jupyter 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0633" y="1838914"/>
            <a:ext cx="1438378" cy="1438378"/>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4810" y="2000552"/>
            <a:ext cx="1438378" cy="116868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Image result for docker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0999" y="3567112"/>
            <a:ext cx="2701821" cy="1350911"/>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32" descr="https://mybinder.org/static/logo.svg?v=f9f0d927b67cc9dc99d788c822ca21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82" name="Picture 34" descr="Image result for jupyter bind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7587" y="5411585"/>
            <a:ext cx="2690864" cy="72853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p:cNvCxnSpPr/>
          <p:nvPr/>
        </p:nvCxnSpPr>
        <p:spPr>
          <a:xfrm>
            <a:off x="779825" y="3419957"/>
            <a:ext cx="7735525" cy="0"/>
          </a:xfrm>
          <a:prstGeom prst="line">
            <a:avLst/>
          </a:prstGeom>
        </p:spPr>
        <p:style>
          <a:lnRef idx="1">
            <a:schemeClr val="dk1"/>
          </a:lnRef>
          <a:fillRef idx="0">
            <a:schemeClr val="dk1"/>
          </a:fillRef>
          <a:effectRef idx="0">
            <a:schemeClr val="dk1"/>
          </a:effectRef>
          <a:fontRef idx="minor">
            <a:schemeClr val="tx1"/>
          </a:fontRef>
        </p:style>
      </p:cxnSp>
      <p:sp>
        <p:nvSpPr>
          <p:cNvPr id="23" name="Content Placeholder 2"/>
          <p:cNvSpPr>
            <a:spLocks noGrp="1"/>
          </p:cNvSpPr>
          <p:nvPr>
            <p:ph idx="1"/>
          </p:nvPr>
        </p:nvSpPr>
        <p:spPr>
          <a:xfrm>
            <a:off x="779824" y="2339884"/>
            <a:ext cx="4846619" cy="430878"/>
          </a:xfrm>
        </p:spPr>
        <p:txBody>
          <a:bodyPr>
            <a:normAutofit fontScale="92500" lnSpcReduction="10000"/>
          </a:bodyPr>
          <a:lstStyle/>
          <a:p>
            <a:pPr marL="0" indent="0">
              <a:buNone/>
            </a:pPr>
            <a:r>
              <a:rPr lang="en-GB" dirty="0"/>
              <a:t>Local installation</a:t>
            </a:r>
          </a:p>
        </p:txBody>
      </p:sp>
      <p:cxnSp>
        <p:nvCxnSpPr>
          <p:cNvPr id="27" name="Straight Connector 26"/>
          <p:cNvCxnSpPr/>
          <p:nvPr/>
        </p:nvCxnSpPr>
        <p:spPr>
          <a:xfrm>
            <a:off x="779825" y="5047196"/>
            <a:ext cx="7735525" cy="0"/>
          </a:xfrm>
          <a:prstGeom prst="line">
            <a:avLst/>
          </a:prstGeom>
        </p:spPr>
        <p:style>
          <a:lnRef idx="1">
            <a:schemeClr val="dk1"/>
          </a:lnRef>
          <a:fillRef idx="0">
            <a:schemeClr val="dk1"/>
          </a:fillRef>
          <a:effectRef idx="0">
            <a:schemeClr val="dk1"/>
          </a:effectRef>
          <a:fontRef idx="minor">
            <a:schemeClr val="tx1"/>
          </a:fontRef>
        </p:style>
      </p:cxnSp>
      <p:sp>
        <p:nvSpPr>
          <p:cNvPr id="28" name="Content Placeholder 2"/>
          <p:cNvSpPr txBox="1">
            <a:spLocks/>
          </p:cNvSpPr>
          <p:nvPr/>
        </p:nvSpPr>
        <p:spPr>
          <a:xfrm>
            <a:off x="779824" y="3527420"/>
            <a:ext cx="4846619" cy="153328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Local installation</a:t>
            </a:r>
          </a:p>
          <a:p>
            <a:pPr marL="0" indent="0">
              <a:buFont typeface="Arial" panose="020B0604020202020204" pitchFamily="34" charset="0"/>
              <a:buNone/>
            </a:pPr>
            <a:r>
              <a:rPr lang="en-GB" dirty="0"/>
              <a:t>(via Docker image</a:t>
            </a:r>
          </a:p>
          <a:p>
            <a:pPr marL="0" indent="0">
              <a:buFont typeface="Arial" panose="020B0604020202020204" pitchFamily="34" charset="0"/>
              <a:buNone/>
            </a:pPr>
            <a:r>
              <a:rPr lang="en-GB" dirty="0"/>
              <a:t>or repo2docker)</a:t>
            </a:r>
          </a:p>
        </p:txBody>
      </p:sp>
      <p:sp>
        <p:nvSpPr>
          <p:cNvPr id="29" name="Content Placeholder 2"/>
          <p:cNvSpPr txBox="1">
            <a:spLocks/>
          </p:cNvSpPr>
          <p:nvPr/>
        </p:nvSpPr>
        <p:spPr>
          <a:xfrm>
            <a:off x="779824" y="5337149"/>
            <a:ext cx="4846619" cy="877402"/>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Remote execution</a:t>
            </a:r>
          </a:p>
          <a:p>
            <a:pPr marL="0" indent="0">
              <a:buFont typeface="Arial" panose="020B0604020202020204" pitchFamily="34" charset="0"/>
              <a:buNone/>
            </a:pPr>
            <a:r>
              <a:rPr lang="en-GB" dirty="0"/>
              <a:t>(via mybinder.org)</a:t>
            </a:r>
          </a:p>
        </p:txBody>
      </p:sp>
    </p:spTree>
    <p:extLst>
      <p:ext uri="{BB962C8B-B14F-4D97-AF65-F5344CB8AC3E}">
        <p14:creationId xmlns:p14="http://schemas.microsoft.com/office/powerpoint/2010/main" val="37243359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1077860" y="2427246"/>
            <a:ext cx="6913996" cy="38249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a:t>Demonstrated Tools and Libraries</a:t>
            </a:r>
          </a:p>
        </p:txBody>
      </p:sp>
      <p:sp>
        <p:nvSpPr>
          <p:cNvPr id="4" name="AutoShape 2" descr="Image result for jupyter python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AutoShape 32" descr="https://mybinder.org/static/logo.svg?v=f9f0d927b67cc9dc99d788c822ca21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1411836" y="2717127"/>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17" name="Rectangle 16"/>
          <p:cNvSpPr/>
          <p:nvPr/>
        </p:nvSpPr>
        <p:spPr>
          <a:xfrm>
            <a:off x="3800533" y="2717127"/>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18" name="Rectangle 17"/>
          <p:cNvSpPr/>
          <p:nvPr/>
        </p:nvSpPr>
        <p:spPr>
          <a:xfrm>
            <a:off x="6189230" y="2717127"/>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cxnSp>
        <p:nvCxnSpPr>
          <p:cNvPr id="19" name="Straight Arrow Connector 18"/>
          <p:cNvCxnSpPr>
            <a:stCxn id="16" idx="3"/>
            <a:endCxn id="17" idx="1"/>
          </p:cNvCxnSpPr>
          <p:nvPr/>
        </p:nvCxnSpPr>
        <p:spPr>
          <a:xfrm>
            <a:off x="2476933" y="3022595"/>
            <a:ext cx="132360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7" idx="3"/>
            <a:endCxn id="18" idx="1"/>
          </p:cNvCxnSpPr>
          <p:nvPr/>
        </p:nvCxnSpPr>
        <p:spPr>
          <a:xfrm>
            <a:off x="4865630" y="3022595"/>
            <a:ext cx="132360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4" name="Picture 2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1227" y="3633530"/>
            <a:ext cx="738956" cy="60040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012" y="4490148"/>
            <a:ext cx="1123385" cy="17136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google sheet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290" r="23917"/>
          <a:stretch/>
        </p:blipFill>
        <p:spPr bwMode="auto">
          <a:xfrm>
            <a:off x="1481329" y="4857433"/>
            <a:ext cx="905256" cy="945877"/>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Image result for spac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16365" y="3665992"/>
            <a:ext cx="833427" cy="297950"/>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Image resul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27256" y="4066397"/>
            <a:ext cx="611641" cy="331213"/>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descr="Image result for panda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0453" y="5051194"/>
            <a:ext cx="1865249" cy="388594"/>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descr="CREE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00453" y="5646767"/>
            <a:ext cx="1865249" cy="196009"/>
          </a:xfrm>
          <a:prstGeom prst="rect">
            <a:avLst/>
          </a:prstGeom>
          <a:noFill/>
          <a:extLst>
            <a:ext uri="{909E8E84-426E-40DD-AFC4-6F175D3DCCD1}">
              <a14:hiddenFill xmlns:a14="http://schemas.microsoft.com/office/drawing/2010/main">
                <a:solidFill>
                  <a:srgbClr val="FFFFFF"/>
                </a:solidFill>
              </a14:hiddenFill>
            </a:ext>
          </a:extLst>
        </p:spPr>
      </p:pic>
      <p:pic>
        <p:nvPicPr>
          <p:cNvPr id="15378" name="Picture 18" descr="Google Sheets Add-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11652" y="3625920"/>
            <a:ext cx="1005159" cy="5917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mage result for ushahidi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20474" y="5102424"/>
            <a:ext cx="984766" cy="26496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mage result for hdx quick chart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57330" y="4232004"/>
            <a:ext cx="858120" cy="720422"/>
          </a:xfrm>
          <a:prstGeom prst="rect">
            <a:avLst/>
          </a:prstGeom>
          <a:noFill/>
          <a:extLst>
            <a:ext uri="{909E8E84-426E-40DD-AFC4-6F175D3DCCD1}">
              <a14:hiddenFill xmlns:a14="http://schemas.microsoft.com/office/drawing/2010/main">
                <a:solidFill>
                  <a:srgbClr val="FFFFFF"/>
                </a:solidFill>
              </a14:hiddenFill>
            </a:ext>
          </a:extLst>
        </p:spPr>
      </p:pic>
      <p:pic>
        <p:nvPicPr>
          <p:cNvPr id="15384" name="Picture 24" descr="Image result for bokeh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96868" y="5420169"/>
            <a:ext cx="831977" cy="83197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Image result for jupyter python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482329" y="1534698"/>
            <a:ext cx="803609" cy="80361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jupyter python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44377" y="1534698"/>
            <a:ext cx="803610" cy="803610"/>
          </a:xfrm>
          <a:prstGeom prst="rect">
            <a:avLst/>
          </a:prstGeom>
          <a:noFill/>
          <a:extLst>
            <a:ext uri="{909E8E84-426E-40DD-AFC4-6F175D3DCCD1}">
              <a14:hiddenFill xmlns:a14="http://schemas.microsoft.com/office/drawing/2010/main">
                <a:solidFill>
                  <a:srgbClr val="FFFFFF"/>
                </a:solidFill>
              </a14:hiddenFill>
            </a:ext>
          </a:extLst>
        </p:spPr>
      </p:pic>
      <p:sp>
        <p:nvSpPr>
          <p:cNvPr id="42" name="Content Placeholder 7"/>
          <p:cNvSpPr txBox="1">
            <a:spLocks/>
          </p:cNvSpPr>
          <p:nvPr/>
        </p:nvSpPr>
        <p:spPr>
          <a:xfrm>
            <a:off x="3795660" y="4657507"/>
            <a:ext cx="1065097" cy="3482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err="1">
                <a:cs typeface="Roboto Light"/>
              </a:rPr>
              <a:t>TwitterNER</a:t>
            </a:r>
            <a:endParaRPr lang="en-GB" sz="1400" dirty="0">
              <a:cs typeface="Roboto Light"/>
            </a:endParaRPr>
          </a:p>
        </p:txBody>
      </p:sp>
    </p:spTree>
    <p:extLst>
      <p:ext uri="{BB962C8B-B14F-4D97-AF65-F5344CB8AC3E}">
        <p14:creationId xmlns:p14="http://schemas.microsoft.com/office/powerpoint/2010/main" val="18256884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Introduction</a:t>
            </a:r>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5111998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Used Data</a:t>
            </a:r>
          </a:p>
        </p:txBody>
      </p:sp>
      <p:sp>
        <p:nvSpPr>
          <p:cNvPr id="4" name="AutoShape 2" descr="Image result for jupyter python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AutoShape 32" descr="https://mybinder.org/static/logo.svg?v=f9f0d927b67cc9dc99d788c822ca21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47856" r="12341" b="23985"/>
          <a:stretch/>
        </p:blipFill>
        <p:spPr>
          <a:xfrm>
            <a:off x="7854695" y="-21104"/>
            <a:ext cx="1289304" cy="1846729"/>
          </a:xfrm>
          <a:prstGeom prst="rect">
            <a:avLst/>
          </a:prstGeom>
        </p:spPr>
      </p:pic>
      <p:pic>
        <p:nvPicPr>
          <p:cNvPr id="8" name="Content Placeholder 3"/>
          <p:cNvPicPr>
            <a:picLocks noGrp="1"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13675" y="1825625"/>
            <a:ext cx="2830325" cy="188675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4259" y="3498299"/>
            <a:ext cx="2967628" cy="1882589"/>
          </a:xfrm>
          <a:prstGeom prst="rect">
            <a:avLst/>
          </a:prstGeom>
        </p:spPr>
      </p:pic>
      <p:pic>
        <p:nvPicPr>
          <p:cNvPr id="10" name="Content Placeholder 6"/>
          <p:cNvPicPr>
            <a:picLocks noGrp="1" noChangeAspect="1"/>
          </p:cNvPicPr>
          <p:nvPr>
            <p:ph idx="1"/>
          </p:nvPr>
        </p:nvPicPr>
        <p:blipFill rotWithShape="1">
          <a:blip r:embed="rId5" cstate="screen">
            <a:extLst>
              <a:ext uri="{28A0092B-C50C-407E-A947-70E740481C1C}">
                <a14:useLocalDpi xmlns:a14="http://schemas.microsoft.com/office/drawing/2010/main"/>
              </a:ext>
            </a:extLst>
          </a:blip>
          <a:srcRect t="13124" b="42427"/>
          <a:stretch/>
        </p:blipFill>
        <p:spPr>
          <a:xfrm>
            <a:off x="6313674" y="5298141"/>
            <a:ext cx="2830325" cy="1559859"/>
          </a:xfrm>
          <a:prstGeom prst="rect">
            <a:avLst/>
          </a:prstGeom>
        </p:spPr>
      </p:pic>
      <p:sp>
        <p:nvSpPr>
          <p:cNvPr id="11" name="Rectangle 10"/>
          <p:cNvSpPr/>
          <p:nvPr/>
        </p:nvSpPr>
        <p:spPr>
          <a:xfrm rot="523232">
            <a:off x="4854482" y="-420349"/>
            <a:ext cx="2886635" cy="7393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ontent Placeholder 7"/>
          <p:cNvSpPr txBox="1">
            <a:spLocks/>
          </p:cNvSpPr>
          <p:nvPr/>
        </p:nvSpPr>
        <p:spPr>
          <a:xfrm>
            <a:off x="628650" y="1347804"/>
            <a:ext cx="6955491" cy="464958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cs typeface="Roboto Light"/>
              </a:rPr>
              <a:t>The tutorial is focusing on </a:t>
            </a:r>
            <a:r>
              <a:rPr lang="en-GB" sz="2000" b="1" dirty="0">
                <a:cs typeface="Roboto Light"/>
              </a:rPr>
              <a:t>Twitter</a:t>
            </a:r>
            <a:r>
              <a:rPr lang="en-GB" sz="2000" dirty="0">
                <a:cs typeface="Roboto Light"/>
              </a:rPr>
              <a:t> data due the its availability</a:t>
            </a:r>
            <a:r>
              <a:rPr lang="en-GB" sz="2000" b="1" dirty="0">
                <a:cs typeface="Roboto Light"/>
              </a:rPr>
              <a:t>. </a:t>
            </a:r>
            <a:r>
              <a:rPr lang="en-GB" sz="2000" dirty="0">
                <a:cs typeface="Roboto Light"/>
              </a:rPr>
              <a:t>We use the </a:t>
            </a:r>
            <a:r>
              <a:rPr lang="en-GB" sz="2000" b="1" dirty="0">
                <a:cs typeface="Roboto Light"/>
              </a:rPr>
              <a:t>CrisisLexT26</a:t>
            </a:r>
            <a:r>
              <a:rPr lang="en-GB" sz="2000" dirty="0">
                <a:cs typeface="Roboto Light"/>
              </a:rPr>
              <a:t> data since it is already made available. </a:t>
            </a:r>
            <a:r>
              <a:rPr lang="en-GB" sz="2000" b="1" dirty="0" err="1">
                <a:cs typeface="Roboto Light"/>
              </a:rPr>
              <a:t>CrisisLex</a:t>
            </a:r>
            <a:r>
              <a:rPr lang="en-GB" sz="2000" dirty="0">
                <a:cs typeface="Roboto Light"/>
              </a:rPr>
              <a:t> (</a:t>
            </a:r>
            <a:r>
              <a:rPr lang="en-GB" sz="2000" dirty="0">
                <a:cs typeface="Roboto Light"/>
                <a:hlinkClick r:id="rId6"/>
              </a:rPr>
              <a:t>http://crisislex.org/</a:t>
            </a:r>
            <a:r>
              <a:rPr lang="en-GB" sz="2000" dirty="0">
                <a:cs typeface="Roboto Light"/>
              </a:rPr>
              <a:t>) is a repository of crisis-related social media data and tools. It includes </a:t>
            </a:r>
            <a:r>
              <a:rPr lang="en-GB" sz="2000" b="1" dirty="0">
                <a:cs typeface="Roboto Light"/>
              </a:rPr>
              <a:t>collections of mostly Twitter crisis data and a lexicon of crisis terms</a:t>
            </a:r>
            <a:r>
              <a:rPr lang="en-GB" sz="2000" dirty="0">
                <a:cs typeface="Roboto Light"/>
              </a:rPr>
              <a:t>. </a:t>
            </a:r>
          </a:p>
          <a:p>
            <a:pPr marL="0" indent="0">
              <a:buNone/>
            </a:pPr>
            <a:endParaRPr lang="en-GB" sz="2000" dirty="0">
              <a:cs typeface="Roboto Light"/>
            </a:endParaRPr>
          </a:p>
          <a:p>
            <a:pPr marL="0" indent="0">
              <a:buNone/>
            </a:pPr>
            <a:r>
              <a:rPr lang="en-GB" sz="2000" dirty="0">
                <a:cs typeface="Roboto Light"/>
              </a:rPr>
              <a:t>The </a:t>
            </a:r>
            <a:r>
              <a:rPr lang="en-GB" sz="2000" b="1" dirty="0">
                <a:cs typeface="Roboto Light"/>
              </a:rPr>
              <a:t>CrisisLexT26</a:t>
            </a:r>
            <a:r>
              <a:rPr lang="en-GB" sz="2000" dirty="0">
                <a:cs typeface="Roboto Light"/>
              </a:rPr>
              <a:t> dataset contains:</a:t>
            </a:r>
          </a:p>
          <a:p>
            <a:pPr>
              <a:buFontTx/>
              <a:buChar char="-"/>
            </a:pPr>
            <a:r>
              <a:rPr lang="en-GB" sz="2000" dirty="0">
                <a:cs typeface="Roboto Light"/>
              </a:rPr>
              <a:t>Tweets from </a:t>
            </a:r>
            <a:r>
              <a:rPr lang="en-GB" sz="2000" b="1" dirty="0">
                <a:cs typeface="Roboto Light"/>
              </a:rPr>
              <a:t>26 crises</a:t>
            </a:r>
            <a:r>
              <a:rPr lang="en-GB" sz="2000" dirty="0">
                <a:cs typeface="Roboto Light"/>
              </a:rPr>
              <a:t>, labelled by </a:t>
            </a:r>
            <a:r>
              <a:rPr lang="en-GB" sz="2000" dirty="0" err="1">
                <a:cs typeface="Roboto Light"/>
              </a:rPr>
              <a:t>informativeness</a:t>
            </a:r>
            <a:r>
              <a:rPr lang="en-GB" sz="2000" dirty="0">
                <a:cs typeface="Roboto Light"/>
              </a:rPr>
              <a:t>, information type and source.</a:t>
            </a:r>
          </a:p>
          <a:p>
            <a:pPr>
              <a:buFontTx/>
              <a:buChar char="-"/>
            </a:pPr>
            <a:r>
              <a:rPr lang="en-GB" sz="2000" b="1" dirty="0">
                <a:cs typeface="Roboto Light"/>
              </a:rPr>
              <a:t>Data collected between 2012-2013</a:t>
            </a:r>
            <a:r>
              <a:rPr lang="en-GB" sz="2000" dirty="0">
                <a:cs typeface="Roboto Light"/>
              </a:rPr>
              <a:t>.</a:t>
            </a:r>
          </a:p>
          <a:p>
            <a:pPr>
              <a:buFontTx/>
              <a:buChar char="-"/>
            </a:pPr>
            <a:r>
              <a:rPr lang="en-GB" sz="2000" b="1" dirty="0">
                <a:cs typeface="Roboto Light"/>
              </a:rPr>
              <a:t>~250K tweets </a:t>
            </a:r>
            <a:r>
              <a:rPr lang="en-GB" sz="2000" dirty="0">
                <a:cs typeface="Roboto Light"/>
              </a:rPr>
              <a:t>(~28 000 annotated tweets).</a:t>
            </a:r>
          </a:p>
          <a:p>
            <a:pPr>
              <a:buFontTx/>
              <a:buChar char="-"/>
            </a:pPr>
            <a:r>
              <a:rPr lang="en-GB" sz="2000" dirty="0">
                <a:cs typeface="Roboto Light"/>
              </a:rPr>
              <a:t>Crises includes: </a:t>
            </a:r>
            <a:r>
              <a:rPr lang="en-GB" sz="2000" i="1" dirty="0">
                <a:cs typeface="Roboto Light"/>
              </a:rPr>
              <a:t>Bombing, Building collapse</a:t>
            </a:r>
            <a:r>
              <a:rPr lang="en-GB" sz="2000" dirty="0">
                <a:cs typeface="Roboto Light"/>
              </a:rPr>
              <a:t>, </a:t>
            </a:r>
            <a:r>
              <a:rPr lang="en-GB" sz="2000" i="1" dirty="0">
                <a:cs typeface="Roboto Light"/>
              </a:rPr>
              <a:t>Crash, Derailment, Earthquake, Explosion, Fire, Floods, Haze, Shootings, Typhoon, Wildfire…</a:t>
            </a:r>
          </a:p>
        </p:txBody>
      </p:sp>
      <p:pic>
        <p:nvPicPr>
          <p:cNvPr id="6" name="Picture 2" descr="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8304" y="5972198"/>
            <a:ext cx="2054404" cy="313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1696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40664" y="299403"/>
            <a:ext cx="7772400" cy="2387600"/>
          </a:xfrm>
        </p:spPr>
        <p:txBody>
          <a:bodyPr/>
          <a:lstStyle/>
          <a:p>
            <a:r>
              <a:rPr lang="en-GB" dirty="0"/>
              <a:t>Tools/Workspace Configuration</a:t>
            </a:r>
          </a:p>
        </p:txBody>
      </p:sp>
      <p:sp>
        <p:nvSpPr>
          <p:cNvPr id="5" name="Subtitle 4"/>
          <p:cNvSpPr>
            <a:spLocks noGrp="1"/>
          </p:cNvSpPr>
          <p:nvPr>
            <p:ph type="subTitle" idx="1"/>
          </p:nvPr>
        </p:nvSpPr>
        <p:spPr>
          <a:xfrm>
            <a:off x="1197864" y="2779078"/>
            <a:ext cx="6858000" cy="1655762"/>
          </a:xfrm>
        </p:spPr>
        <p:txBody>
          <a:bodyPr/>
          <a:lstStyle/>
          <a:p>
            <a:r>
              <a:rPr lang="en-GB" dirty="0"/>
              <a:t>Hands-on</a:t>
            </a:r>
          </a:p>
          <a:p>
            <a:endParaRPr lang="en-GB" dirty="0"/>
          </a:p>
        </p:txBody>
      </p:sp>
      <p:pic>
        <p:nvPicPr>
          <p:cNvPr id="6" name="Picture 24" descr="Image result for dock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452" y="3773325"/>
            <a:ext cx="2701821" cy="13509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4" descr="Image result for jupyter bind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179" y="4070573"/>
            <a:ext cx="2690864" cy="72853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txBox="1">
            <a:spLocks/>
          </p:cNvSpPr>
          <p:nvPr/>
        </p:nvSpPr>
        <p:spPr>
          <a:xfrm>
            <a:off x="3651549" y="4062922"/>
            <a:ext cx="1950630"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800" i="1" dirty="0">
                <a:cs typeface="Roboto Light"/>
              </a:rPr>
              <a:t>or</a:t>
            </a:r>
          </a:p>
        </p:txBody>
      </p:sp>
      <p:pic>
        <p:nvPicPr>
          <p:cNvPr id="9" name="Picture 8" descr="Image result for github repo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1185" y="5754023"/>
            <a:ext cx="314974" cy="31497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1518642" y="5621993"/>
            <a:ext cx="6216443" cy="93721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Slides and Code: </a:t>
            </a:r>
            <a:r>
              <a:rPr lang="en-GB" dirty="0">
                <a:hlinkClick r:id="rId6"/>
              </a:rPr>
              <a:t>http://github.com/evhart/smasac-tutorial</a:t>
            </a:r>
            <a:r>
              <a:rPr lang="en-GB" dirty="0"/>
              <a:t> </a:t>
            </a:r>
          </a:p>
        </p:txBody>
      </p:sp>
    </p:spTree>
    <p:extLst>
      <p:ext uri="{BB962C8B-B14F-4D97-AF65-F5344CB8AC3E}">
        <p14:creationId xmlns:p14="http://schemas.microsoft.com/office/powerpoint/2010/main" val="6918165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Data </a:t>
            </a:r>
            <a:r>
              <a:rPr lang="en-GB" dirty="0" smtClean="0"/>
              <a:t>Collection and Filtering</a:t>
            </a:r>
            <a:endParaRPr lang="en-GB" dirty="0"/>
          </a:p>
        </p:txBody>
      </p:sp>
      <p:sp>
        <p:nvSpPr>
          <p:cNvPr id="3" name="Rectangle 2"/>
          <p:cNvSpPr/>
          <p:nvPr/>
        </p:nvSpPr>
        <p:spPr>
          <a:xfrm>
            <a:off x="1848408" y="4892189"/>
            <a:ext cx="1065097" cy="610935"/>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4" name="Rectangle 3"/>
          <p:cNvSpPr/>
          <p:nvPr/>
        </p:nvSpPr>
        <p:spPr>
          <a:xfrm>
            <a:off x="3951090" y="4902822"/>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5" name="Rectangle 4"/>
          <p:cNvSpPr/>
          <p:nvPr/>
        </p:nvSpPr>
        <p:spPr>
          <a:xfrm>
            <a:off x="6053772" y="4902822"/>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cxnSp>
        <p:nvCxnSpPr>
          <p:cNvPr id="6" name="Straight Arrow Connector 5"/>
          <p:cNvCxnSpPr>
            <a:stCxn id="3" idx="3"/>
            <a:endCxn id="4" idx="1"/>
          </p:cNvCxnSpPr>
          <p:nvPr/>
        </p:nvCxnSpPr>
        <p:spPr>
          <a:xfrm>
            <a:off x="2913505" y="5197657"/>
            <a:ext cx="1037585" cy="1063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4" idx="3"/>
            <a:endCxn id="5" idx="1"/>
          </p:cNvCxnSpPr>
          <p:nvPr/>
        </p:nvCxnSpPr>
        <p:spPr>
          <a:xfrm>
            <a:off x="5016187" y="5208290"/>
            <a:ext cx="103758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Content Placeholder 7"/>
          <p:cNvSpPr txBox="1">
            <a:spLocks/>
          </p:cNvSpPr>
          <p:nvPr/>
        </p:nvSpPr>
        <p:spPr>
          <a:xfrm>
            <a:off x="1757640" y="5610895"/>
            <a:ext cx="1155865"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Gather</a:t>
            </a:r>
            <a:r>
              <a:rPr lang="en-GB" sz="1400" dirty="0">
                <a:cs typeface="Roboto Light"/>
              </a:rPr>
              <a:t> data from various information sources</a:t>
            </a:r>
          </a:p>
        </p:txBody>
      </p:sp>
      <p:sp>
        <p:nvSpPr>
          <p:cNvPr id="12" name="Content Placeholder 7"/>
          <p:cNvSpPr txBox="1">
            <a:spLocks/>
          </p:cNvSpPr>
          <p:nvPr/>
        </p:nvSpPr>
        <p:spPr>
          <a:xfrm>
            <a:off x="3687071" y="5610895"/>
            <a:ext cx="1593134"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Extract</a:t>
            </a:r>
            <a:r>
              <a:rPr lang="en-GB" sz="1400" dirty="0">
                <a:cs typeface="Roboto Light"/>
              </a:rPr>
              <a:t> key information, verify trustworthiness, classify, etc.</a:t>
            </a:r>
          </a:p>
        </p:txBody>
      </p:sp>
      <p:sp>
        <p:nvSpPr>
          <p:cNvPr id="13" name="Content Placeholder 7"/>
          <p:cNvSpPr txBox="1">
            <a:spLocks/>
          </p:cNvSpPr>
          <p:nvPr/>
        </p:nvSpPr>
        <p:spPr>
          <a:xfrm>
            <a:off x="6100116" y="5610895"/>
            <a:ext cx="1354566"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Connect </a:t>
            </a:r>
            <a:r>
              <a:rPr lang="en-GB" sz="1400" dirty="0">
                <a:cs typeface="Roboto Light"/>
              </a:rPr>
              <a:t>and</a:t>
            </a:r>
            <a:r>
              <a:rPr lang="en-GB" sz="1400" b="1" dirty="0">
                <a:cs typeface="Roboto Light"/>
              </a:rPr>
              <a:t> Visualise</a:t>
            </a:r>
            <a:r>
              <a:rPr lang="en-GB" sz="1400" dirty="0">
                <a:cs typeface="Roboto Light"/>
              </a:rPr>
              <a:t> information.</a:t>
            </a:r>
          </a:p>
        </p:txBody>
      </p:sp>
      <p:sp>
        <p:nvSpPr>
          <p:cNvPr id="15" name="Rectangle 14"/>
          <p:cNvSpPr/>
          <p:nvPr/>
        </p:nvSpPr>
        <p:spPr>
          <a:xfrm>
            <a:off x="2913505" y="4412512"/>
            <a:ext cx="5433053" cy="230726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905826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Social Media Usage during Crises</a:t>
            </a:r>
          </a:p>
        </p:txBody>
      </p:sp>
      <p:sp>
        <p:nvSpPr>
          <p:cNvPr id="3" name="Content Placeholder 2"/>
          <p:cNvSpPr>
            <a:spLocks noGrp="1"/>
          </p:cNvSpPr>
          <p:nvPr>
            <p:ph idx="1"/>
          </p:nvPr>
        </p:nvSpPr>
        <p:spPr>
          <a:xfrm>
            <a:off x="628650" y="1546413"/>
            <a:ext cx="6278335" cy="4840940"/>
          </a:xfrm>
        </p:spPr>
        <p:txBody>
          <a:bodyPr>
            <a:normAutofit/>
          </a:bodyPr>
          <a:lstStyle/>
          <a:p>
            <a:r>
              <a:rPr lang="en-GB" b="1" dirty="0"/>
              <a:t>Social media usage during crises varies </a:t>
            </a:r>
            <a:r>
              <a:rPr lang="en-GB" dirty="0"/>
              <a:t>depending on:</a:t>
            </a:r>
          </a:p>
          <a:p>
            <a:pPr lvl="1" indent="-342900">
              <a:buFont typeface="+mj-lt"/>
              <a:buAutoNum type="arabicPeriod"/>
            </a:pPr>
            <a:r>
              <a:rPr lang="en-GB" sz="2000" i="1" u="sng" dirty="0"/>
              <a:t>Type of information shared</a:t>
            </a:r>
            <a:r>
              <a:rPr lang="en-GB" sz="2000" u="sng" dirty="0"/>
              <a:t> </a:t>
            </a:r>
            <a:r>
              <a:rPr lang="en-GB" sz="2000" dirty="0"/>
              <a:t>(e.g., affected individuals, caution and advice, donation or volunteering, message of support, etc. ). [</a:t>
            </a:r>
            <a:r>
              <a:rPr lang="en-GB" sz="2000" dirty="0" err="1"/>
              <a:t>Olteanu</a:t>
            </a:r>
            <a:r>
              <a:rPr lang="en-GB" sz="2000" dirty="0"/>
              <a:t> et al, 2014]</a:t>
            </a:r>
          </a:p>
          <a:p>
            <a:pPr lvl="1" indent="-342900">
              <a:buFont typeface="+mj-lt"/>
              <a:buAutoNum type="arabicPeriod"/>
            </a:pPr>
            <a:r>
              <a:rPr lang="en-GB" sz="2000" i="1" u="sng" dirty="0"/>
              <a:t>Type of content shared </a:t>
            </a:r>
            <a:r>
              <a:rPr lang="en-GB" sz="2000" dirty="0"/>
              <a:t>(e.g., text, images, videos, links).</a:t>
            </a:r>
          </a:p>
          <a:p>
            <a:pPr lvl="1" indent="-342900">
              <a:buFont typeface="+mj-lt"/>
              <a:buAutoNum type="arabicPeriod"/>
            </a:pPr>
            <a:r>
              <a:rPr lang="en-GB" sz="2000" i="1" u="sng" dirty="0"/>
              <a:t>Content source</a:t>
            </a:r>
            <a:r>
              <a:rPr lang="en-GB" sz="2000" i="1" dirty="0"/>
              <a:t> </a:t>
            </a:r>
            <a:r>
              <a:rPr lang="en-GB" sz="2000" dirty="0"/>
              <a:t>(e.g., news organisation or journalist, eyewitness, government, NGO, company or for-profit organisation). [</a:t>
            </a:r>
            <a:r>
              <a:rPr lang="en-GB" sz="2000" dirty="0" err="1"/>
              <a:t>Olteanu</a:t>
            </a:r>
            <a:r>
              <a:rPr lang="en-GB" sz="2000" dirty="0"/>
              <a:t> et al, 2014]</a:t>
            </a:r>
          </a:p>
          <a:p>
            <a:pPr lvl="1" indent="-342900">
              <a:buFont typeface="+mj-lt"/>
              <a:buAutoNum type="arabicPeriod"/>
            </a:pPr>
            <a:r>
              <a:rPr lang="en-GB" sz="2000" i="1" u="sng" dirty="0"/>
              <a:t>Target audience </a:t>
            </a:r>
            <a:r>
              <a:rPr lang="en-GB" sz="2000" dirty="0"/>
              <a:t>(e.g., general public, other organisation, followers, friends/family).</a:t>
            </a:r>
          </a:p>
          <a:p>
            <a:pPr lvl="1" indent="-342900">
              <a:buFont typeface="+mj-lt"/>
              <a:buAutoNum type="arabicPeriod"/>
            </a:pPr>
            <a:r>
              <a:rPr lang="en-GB" sz="2000" i="1" u="sng" dirty="0"/>
              <a:t>Type of social media platform used </a:t>
            </a:r>
            <a:r>
              <a:rPr lang="en-GB" sz="2000" dirty="0"/>
              <a:t>(e.g., Facebook, Twitter, etc.)</a:t>
            </a:r>
          </a:p>
          <a:p>
            <a:endParaRPr lang="en-GB" dirty="0"/>
          </a:p>
          <a:p>
            <a:pPr lvl="1"/>
            <a:endParaRPr lang="en-GB" sz="2000" dirty="0"/>
          </a:p>
        </p:txBody>
      </p:sp>
      <p:sp>
        <p:nvSpPr>
          <p:cNvPr id="5" name="AutoShape 2" descr="Image result for social media"/>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sp>
        <p:nvSpPr>
          <p:cNvPr id="6" name="AutoShape 4" descr="Image result for social media"/>
          <p:cNvSpPr>
            <a:spLocks noChangeAspect="1" noChangeArrowheads="1"/>
          </p:cNvSpPr>
          <p:nvPr/>
        </p:nvSpPr>
        <p:spPr bwMode="auto">
          <a:xfrm>
            <a:off x="230981" y="8632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pic>
        <p:nvPicPr>
          <p:cNvPr id="1030" name="Picture 6" descr="Image result for social m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527031" y="3475199"/>
            <a:ext cx="4983924" cy="1287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0203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Access to Social Media</a:t>
            </a:r>
          </a:p>
        </p:txBody>
      </p:sp>
      <p:sp>
        <p:nvSpPr>
          <p:cNvPr id="3" name="Content Placeholder 2"/>
          <p:cNvSpPr>
            <a:spLocks noGrp="1"/>
          </p:cNvSpPr>
          <p:nvPr>
            <p:ph idx="1"/>
          </p:nvPr>
        </p:nvSpPr>
        <p:spPr>
          <a:xfrm>
            <a:off x="628650" y="2226469"/>
            <a:ext cx="6498772" cy="3263504"/>
          </a:xfrm>
        </p:spPr>
        <p:txBody>
          <a:bodyPr>
            <a:normAutofit fontScale="77500" lnSpcReduction="20000"/>
          </a:bodyPr>
          <a:lstStyle/>
          <a:p>
            <a:r>
              <a:rPr lang="en-GB" dirty="0"/>
              <a:t>Automatic access to social media data </a:t>
            </a:r>
            <a:r>
              <a:rPr lang="en-GB" b="1" dirty="0"/>
              <a:t>can be restricted </a:t>
            </a:r>
            <a:r>
              <a:rPr lang="en-GB" dirty="0"/>
              <a:t>in different ways:</a:t>
            </a:r>
          </a:p>
          <a:p>
            <a:pPr lvl="1" indent="-342900">
              <a:buFont typeface="+mj-lt"/>
              <a:buAutoNum type="arabicPeriod"/>
            </a:pPr>
            <a:r>
              <a:rPr lang="en-GB" i="1" u="sng" dirty="0"/>
              <a:t>Public / Non-public data</a:t>
            </a:r>
            <a:r>
              <a:rPr lang="en-GB" dirty="0"/>
              <a:t>: Most social media websites do not allow access to the information posted unless reading access is given explicitly by the information creator.</a:t>
            </a:r>
          </a:p>
          <a:p>
            <a:pPr lvl="1" indent="-342900">
              <a:buFont typeface="+mj-lt"/>
              <a:buAutoNum type="arabicPeriod"/>
            </a:pPr>
            <a:r>
              <a:rPr lang="en-GB" i="1" u="sng" dirty="0"/>
              <a:t>Query restrictions</a:t>
            </a:r>
            <a:r>
              <a:rPr lang="en-GB" dirty="0"/>
              <a:t>: Data access can be limited by </a:t>
            </a:r>
            <a:r>
              <a:rPr lang="en-GB" b="1" dirty="0"/>
              <a:t>API restrictions </a:t>
            </a:r>
            <a:r>
              <a:rPr lang="en-GB" dirty="0"/>
              <a:t>(e.g., rate limiting, query allowance).</a:t>
            </a:r>
          </a:p>
          <a:p>
            <a:pPr lvl="1" indent="-342900">
              <a:buFont typeface="+mj-lt"/>
              <a:buAutoNum type="arabicPeriod"/>
            </a:pPr>
            <a:r>
              <a:rPr lang="en-GB" i="1" u="sng" dirty="0"/>
              <a:t>Data Sampling</a:t>
            </a:r>
            <a:r>
              <a:rPr lang="en-GB" dirty="0"/>
              <a:t>: High velocity data is sometimes  </a:t>
            </a:r>
            <a:r>
              <a:rPr lang="en-GB" b="1" dirty="0"/>
              <a:t>sampled</a:t>
            </a:r>
            <a:r>
              <a:rPr lang="en-GB" dirty="0"/>
              <a:t> by social media companies. As  result, it is only possible to retrieve a portion of the relevant information.</a:t>
            </a:r>
          </a:p>
          <a:p>
            <a:pPr lvl="1" indent="-342900">
              <a:buFont typeface="+mj-lt"/>
              <a:buAutoNum type="arabicPeriod"/>
            </a:pPr>
            <a:r>
              <a:rPr lang="en-GB" i="1" u="sng" dirty="0"/>
              <a:t>Query Filtering</a:t>
            </a:r>
            <a:r>
              <a:rPr lang="en-GB" dirty="0"/>
              <a:t>: Often data is retrieved using </a:t>
            </a:r>
            <a:r>
              <a:rPr lang="en-GB" b="1" dirty="0"/>
              <a:t>query parameters</a:t>
            </a:r>
            <a:r>
              <a:rPr lang="en-GB" dirty="0"/>
              <a:t> (e.g., keywords, geolocation, etc.). Access to relevant data can be negatively impacted.</a:t>
            </a:r>
          </a:p>
          <a:p>
            <a:pPr lvl="1"/>
            <a:endParaRPr lang="en-GB" dirty="0"/>
          </a:p>
          <a:p>
            <a:pPr lvl="1"/>
            <a:endParaRPr lang="en-GB" dirty="0"/>
          </a:p>
          <a:p>
            <a:pPr marL="0" indent="0">
              <a:buNone/>
            </a:pPr>
            <a:endParaRPr lang="en-GB" dirty="0"/>
          </a:p>
        </p:txBody>
      </p:sp>
      <p:pic>
        <p:nvPicPr>
          <p:cNvPr id="4" name="Picture 6" descr="Image result for social m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117493" y="2871390"/>
            <a:ext cx="4275779" cy="110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5474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Most used Social Media Platforms</a:t>
            </a:r>
          </a:p>
        </p:txBody>
      </p:sp>
      <p:sp>
        <p:nvSpPr>
          <p:cNvPr id="5" name="AutoShape 2" descr="Image result for social media"/>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sp>
        <p:nvSpPr>
          <p:cNvPr id="6" name="AutoShape 4" descr="Image result for social media"/>
          <p:cNvSpPr>
            <a:spLocks noChangeAspect="1" noChangeArrowheads="1"/>
          </p:cNvSpPr>
          <p:nvPr/>
        </p:nvSpPr>
        <p:spPr bwMode="auto">
          <a:xfrm>
            <a:off x="230981" y="8632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pic>
        <p:nvPicPr>
          <p:cNvPr id="2052" name="Picture 4" descr="https://tctechcrunch2011.files.wordpress.com/2017/06/facebook-users-snapchat-twitter-youtube-whatsapp-instagram-wechat-qq.png?w=7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027" y="1897394"/>
            <a:ext cx="6755947" cy="379907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710417" y="5581055"/>
            <a:ext cx="5723165" cy="253916"/>
          </a:xfrm>
          <a:prstGeom prst="rect">
            <a:avLst/>
          </a:prstGeom>
        </p:spPr>
        <p:txBody>
          <a:bodyPr wrap="square">
            <a:spAutoFit/>
          </a:bodyPr>
          <a:lstStyle/>
          <a:p>
            <a:pPr algn="ctr"/>
            <a:r>
              <a:rPr lang="en-GB" sz="1050" dirty="0"/>
              <a:t>Source: </a:t>
            </a:r>
            <a:r>
              <a:rPr lang="en-GB" sz="1050" dirty="0">
                <a:hlinkClick r:id="rId4"/>
              </a:rPr>
              <a:t>https://techcrunch.com/2017/06/27/facebook-2-billion-users/</a:t>
            </a:r>
            <a:r>
              <a:rPr lang="en-GB" sz="1050" dirty="0"/>
              <a:t> </a:t>
            </a:r>
          </a:p>
        </p:txBody>
      </p:sp>
    </p:spTree>
    <p:extLst>
      <p:ext uri="{BB962C8B-B14F-4D97-AF65-F5344CB8AC3E}">
        <p14:creationId xmlns:p14="http://schemas.microsoft.com/office/powerpoint/2010/main" val="35484949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nvPr>
        </p:nvGraphicFramePr>
        <p:xfrm>
          <a:off x="1" y="1814067"/>
          <a:ext cx="9160328" cy="4096543"/>
        </p:xfrm>
        <a:graphic>
          <a:graphicData uri="http://schemas.openxmlformats.org/drawingml/2006/table">
            <a:tbl>
              <a:tblPr firstRow="1" bandRow="1">
                <a:tableStyleId>{073A0DAA-6AF3-43AB-8588-CEC1D06C72B9}</a:tableStyleId>
              </a:tblPr>
              <a:tblGrid>
                <a:gridCol w="2914649">
                  <a:extLst>
                    <a:ext uri="{9D8B030D-6E8A-4147-A177-3AD203B41FA5}">
                      <a16:colId xmlns:a16="http://schemas.microsoft.com/office/drawing/2014/main" xmlns="" val="20000"/>
                    </a:ext>
                  </a:extLst>
                </a:gridCol>
                <a:gridCol w="1212397">
                  <a:extLst>
                    <a:ext uri="{9D8B030D-6E8A-4147-A177-3AD203B41FA5}">
                      <a16:colId xmlns:a16="http://schemas.microsoft.com/office/drawing/2014/main" xmlns="" val="20001"/>
                    </a:ext>
                  </a:extLst>
                </a:gridCol>
                <a:gridCol w="1255836">
                  <a:extLst>
                    <a:ext uri="{9D8B030D-6E8A-4147-A177-3AD203B41FA5}">
                      <a16:colId xmlns:a16="http://schemas.microsoft.com/office/drawing/2014/main" xmlns="" val="20002"/>
                    </a:ext>
                  </a:extLst>
                </a:gridCol>
                <a:gridCol w="944593">
                  <a:extLst>
                    <a:ext uri="{9D8B030D-6E8A-4147-A177-3AD203B41FA5}">
                      <a16:colId xmlns:a16="http://schemas.microsoft.com/office/drawing/2014/main" xmlns="" val="20003"/>
                    </a:ext>
                  </a:extLst>
                </a:gridCol>
                <a:gridCol w="1863306">
                  <a:extLst>
                    <a:ext uri="{9D8B030D-6E8A-4147-A177-3AD203B41FA5}">
                      <a16:colId xmlns:a16="http://schemas.microsoft.com/office/drawing/2014/main" xmlns="" val="20004"/>
                    </a:ext>
                  </a:extLst>
                </a:gridCol>
                <a:gridCol w="969547">
                  <a:extLst>
                    <a:ext uri="{9D8B030D-6E8A-4147-A177-3AD203B41FA5}">
                      <a16:colId xmlns:a16="http://schemas.microsoft.com/office/drawing/2014/main" xmlns="" val="20005"/>
                    </a:ext>
                  </a:extLst>
                </a:gridCol>
              </a:tblGrid>
              <a:tr h="297154">
                <a:tc>
                  <a:txBody>
                    <a:bodyPr/>
                    <a:lstStyle/>
                    <a:p>
                      <a:pPr algn="ctr"/>
                      <a:endParaRPr lang="en-GB" sz="1400" dirty="0"/>
                    </a:p>
                  </a:txBody>
                  <a:tcPr marL="68580" marR="68580" marT="34290" marB="34290" anchor="ctr"/>
                </a:tc>
                <a:tc>
                  <a:txBody>
                    <a:bodyPr/>
                    <a:lstStyle/>
                    <a:p>
                      <a:pPr algn="ctr"/>
                      <a:r>
                        <a:rPr lang="en-GB" sz="1400" dirty="0"/>
                        <a:t>Platform</a:t>
                      </a:r>
                    </a:p>
                  </a:txBody>
                  <a:tcPr marL="68580" marR="68580" marT="34290" marB="34290" anchor="ctr"/>
                </a:tc>
                <a:tc>
                  <a:txBody>
                    <a:bodyPr/>
                    <a:lstStyle/>
                    <a:p>
                      <a:pPr algn="ctr"/>
                      <a:r>
                        <a:rPr lang="en-GB" sz="1400" dirty="0"/>
                        <a:t>API Access</a:t>
                      </a:r>
                    </a:p>
                  </a:txBody>
                  <a:tcPr marL="68580" marR="68580" marT="34290" marB="34290" anchor="ctr"/>
                </a:tc>
                <a:tc>
                  <a:txBody>
                    <a:bodyPr/>
                    <a:lstStyle/>
                    <a:p>
                      <a:pPr algn="ctr"/>
                      <a:r>
                        <a:rPr lang="en-GB" sz="1400" dirty="0"/>
                        <a:t>Usage</a:t>
                      </a:r>
                    </a:p>
                  </a:txBody>
                  <a:tcPr marL="68580" marR="68580" marT="34290" marB="34290" anchor="ctr"/>
                </a:tc>
                <a:tc>
                  <a:txBody>
                    <a:bodyPr/>
                    <a:lstStyle/>
                    <a:p>
                      <a:pPr algn="ctr"/>
                      <a:r>
                        <a:rPr lang="en-GB" sz="1400" dirty="0"/>
                        <a:t>Audience</a:t>
                      </a:r>
                    </a:p>
                  </a:txBody>
                  <a:tcPr marL="68580" marR="68580" marT="34290" marB="34290" anchor="ctr"/>
                </a:tc>
                <a:tc>
                  <a:txBody>
                    <a:bodyPr/>
                    <a:lstStyle/>
                    <a:p>
                      <a:pPr algn="ctr"/>
                      <a:endParaRPr lang="en-GB" sz="1400" dirty="0"/>
                    </a:p>
                  </a:txBody>
                  <a:tcPr marL="68580" marR="68580" marT="34290" marB="34290" anchor="ctr"/>
                </a:tc>
                <a:extLst>
                  <a:ext uri="{0D108BD9-81ED-4DB2-BD59-A6C34878D82A}">
                    <a16:rowId xmlns:a16="http://schemas.microsoft.com/office/drawing/2014/main" xmlns="" val="10000"/>
                  </a:ext>
                </a:extLst>
              </a:tr>
              <a:tr h="460529">
                <a:tc>
                  <a:txBody>
                    <a:bodyPr/>
                    <a:lstStyle/>
                    <a:p>
                      <a:pPr algn="ctr"/>
                      <a:endParaRPr lang="en-GB" sz="1400" dirty="0"/>
                    </a:p>
                  </a:txBody>
                  <a:tcPr marL="68580" marR="68580" marT="34290" marB="34290" anchor="ctr"/>
                </a:tc>
                <a:tc>
                  <a:txBody>
                    <a:bodyPr/>
                    <a:lstStyle/>
                    <a:p>
                      <a:pPr algn="ctr"/>
                      <a:r>
                        <a:rPr lang="en-GB" sz="1400" dirty="0"/>
                        <a:t>Facebook</a:t>
                      </a:r>
                    </a:p>
                  </a:txBody>
                  <a:tcPr marL="68580" marR="68580" marT="34290" marB="34290" anchor="ctr"/>
                </a:tc>
                <a:tc>
                  <a:txBody>
                    <a:bodyPr/>
                    <a:lstStyle/>
                    <a:p>
                      <a:pPr algn="ctr"/>
                      <a:r>
                        <a:rPr lang="en-GB" sz="1400" dirty="0"/>
                        <a:t>Low</a:t>
                      </a:r>
                    </a:p>
                  </a:txBody>
                  <a:tcPr marL="68580" marR="68580" marT="34290" marB="34290" anchor="ctr"/>
                </a:tc>
                <a:tc>
                  <a:txBody>
                    <a:bodyPr/>
                    <a:lstStyle/>
                    <a:p>
                      <a:pPr algn="ctr"/>
                      <a:r>
                        <a:rPr lang="en-GB" sz="1400" dirty="0"/>
                        <a:t>High</a:t>
                      </a:r>
                    </a:p>
                  </a:txBody>
                  <a:tcPr marL="68580" marR="68580" marT="34290" marB="34290" anchor="ctr"/>
                </a:tc>
                <a:tc>
                  <a:txBody>
                    <a:bodyPr/>
                    <a:lstStyle/>
                    <a:p>
                      <a:pPr algn="ctr"/>
                      <a:r>
                        <a:rPr lang="en-GB" sz="1400" dirty="0"/>
                        <a:t>Mostly Personal</a:t>
                      </a:r>
                    </a:p>
                  </a:txBody>
                  <a:tcPr marL="68580" marR="68580" marT="34290" marB="34290" anchor="ctr"/>
                </a:tc>
                <a:tc>
                  <a:txBody>
                    <a:bodyPr/>
                    <a:lstStyle/>
                    <a:p>
                      <a:pPr algn="ctr"/>
                      <a:endParaRPr lang="en-GB" sz="1400" dirty="0"/>
                    </a:p>
                  </a:txBody>
                  <a:tcPr marL="68580" marR="68580" marT="34290" marB="34290" anchor="ctr"/>
                </a:tc>
                <a:extLst>
                  <a:ext uri="{0D108BD9-81ED-4DB2-BD59-A6C34878D82A}">
                    <a16:rowId xmlns:a16="http://schemas.microsoft.com/office/drawing/2014/main" xmlns="" val="10001"/>
                  </a:ext>
                </a:extLst>
              </a:tr>
              <a:tr h="482600">
                <a:tc>
                  <a:txBody>
                    <a:bodyPr/>
                    <a:lstStyle/>
                    <a:p>
                      <a:pPr algn="ctr"/>
                      <a:endParaRPr lang="en-GB" sz="1400" dirty="0"/>
                    </a:p>
                  </a:txBody>
                  <a:tcPr marL="68580" marR="68580" marT="34290" marB="34290" anchor="ctr"/>
                </a:tc>
                <a:tc>
                  <a:txBody>
                    <a:bodyPr/>
                    <a:lstStyle/>
                    <a:p>
                      <a:pPr algn="ctr"/>
                      <a:r>
                        <a:rPr lang="en-GB" sz="1400" dirty="0"/>
                        <a:t>YouTube</a:t>
                      </a:r>
                    </a:p>
                  </a:txBody>
                  <a:tcPr marL="68580" marR="68580" marT="34290" marB="34290" anchor="ctr"/>
                </a:tc>
                <a:tc>
                  <a:txBody>
                    <a:bodyPr/>
                    <a:lstStyle/>
                    <a:p>
                      <a:pPr algn="ctr"/>
                      <a:r>
                        <a:rPr lang="en-GB" sz="1400" dirty="0"/>
                        <a:t>High</a:t>
                      </a:r>
                    </a:p>
                  </a:txBody>
                  <a:tcPr marL="68580" marR="68580" marT="34290" marB="34290" anchor="ctr"/>
                </a:tc>
                <a:tc>
                  <a:txBody>
                    <a:bodyPr/>
                    <a:lstStyle/>
                    <a:p>
                      <a:pPr algn="ctr"/>
                      <a:r>
                        <a:rPr lang="en-GB" sz="1400" dirty="0"/>
                        <a:t>Medium</a:t>
                      </a:r>
                    </a:p>
                  </a:txBody>
                  <a:tcPr marL="68580" marR="68580" marT="34290" marB="34290" anchor="ctr"/>
                </a:tc>
                <a:tc>
                  <a:txBody>
                    <a:bodyPr/>
                    <a:lstStyle/>
                    <a:p>
                      <a:pPr algn="ctr"/>
                      <a:r>
                        <a:rPr lang="en-GB" sz="1400" dirty="0"/>
                        <a:t>General</a:t>
                      </a:r>
                    </a:p>
                  </a:txBody>
                  <a:tcPr marL="68580" marR="68580" marT="34290" marB="34290" anchor="ctr"/>
                </a:tc>
                <a:tc>
                  <a:txBody>
                    <a:bodyPr/>
                    <a:lstStyle/>
                    <a:p>
                      <a:pPr algn="ctr"/>
                      <a:endParaRPr lang="en-GB" sz="1400" dirty="0"/>
                    </a:p>
                  </a:txBody>
                  <a:tcPr marL="68580" marR="68580" marT="34290" marB="34290" anchor="ctr"/>
                </a:tc>
                <a:extLst>
                  <a:ext uri="{0D108BD9-81ED-4DB2-BD59-A6C34878D82A}">
                    <a16:rowId xmlns:a16="http://schemas.microsoft.com/office/drawing/2014/main" xmlns="" val="10002"/>
                  </a:ext>
                </a:extLst>
              </a:tr>
              <a:tr h="481359">
                <a:tc>
                  <a:txBody>
                    <a:bodyPr/>
                    <a:lstStyle/>
                    <a:p>
                      <a:pPr algn="ctr"/>
                      <a:endParaRPr lang="en-GB" sz="1400" dirty="0"/>
                    </a:p>
                  </a:txBody>
                  <a:tcPr marL="68580" marR="68580" marT="34290" marB="34290" anchor="ctr"/>
                </a:tc>
                <a:tc>
                  <a:txBody>
                    <a:bodyPr/>
                    <a:lstStyle/>
                    <a:p>
                      <a:pPr algn="ctr"/>
                      <a:r>
                        <a:rPr lang="en-GB" sz="1400" dirty="0"/>
                        <a:t>Instagram</a:t>
                      </a:r>
                    </a:p>
                  </a:txBody>
                  <a:tcPr marL="68580" marR="68580" marT="34290" marB="34290" anchor="ctr"/>
                </a:tc>
                <a:tc>
                  <a:txBody>
                    <a:bodyPr/>
                    <a:lstStyle/>
                    <a:p>
                      <a:pPr algn="ctr"/>
                      <a:r>
                        <a:rPr lang="en-GB" sz="1400" dirty="0"/>
                        <a:t>High</a:t>
                      </a:r>
                    </a:p>
                  </a:txBody>
                  <a:tcPr marL="68580" marR="68580" marT="34290" marB="34290" anchor="ctr"/>
                </a:tc>
                <a:tc>
                  <a:txBody>
                    <a:bodyPr/>
                    <a:lstStyle/>
                    <a:p>
                      <a:pPr algn="ctr"/>
                      <a:r>
                        <a:rPr lang="en-GB" sz="1400" dirty="0"/>
                        <a:t>-</a:t>
                      </a:r>
                    </a:p>
                  </a:txBody>
                  <a:tcPr marL="68580" marR="68580" marT="34290" marB="34290" anchor="ctr"/>
                </a:tc>
                <a:tc>
                  <a:txBody>
                    <a:bodyPr/>
                    <a:lstStyle/>
                    <a:p>
                      <a:pPr algn="ctr"/>
                      <a:r>
                        <a:rPr lang="en-GB" sz="1400" dirty="0"/>
                        <a:t>Personal/General</a:t>
                      </a:r>
                    </a:p>
                  </a:txBody>
                  <a:tcPr marL="68580" marR="68580" marT="34290" marB="34290" anchor="ctr"/>
                </a:tc>
                <a:tc>
                  <a:txBody>
                    <a:bodyPr/>
                    <a:lstStyle/>
                    <a:p>
                      <a:pPr algn="ctr"/>
                      <a:endParaRPr lang="en-GB" sz="1400" dirty="0"/>
                    </a:p>
                  </a:txBody>
                  <a:tcPr marL="68580" marR="68580" marT="34290" marB="34290" anchor="ctr"/>
                </a:tc>
                <a:extLst>
                  <a:ext uri="{0D108BD9-81ED-4DB2-BD59-A6C34878D82A}">
                    <a16:rowId xmlns:a16="http://schemas.microsoft.com/office/drawing/2014/main" xmlns="" val="10003"/>
                  </a:ext>
                </a:extLst>
              </a:tr>
              <a:tr h="451553">
                <a:tc>
                  <a:txBody>
                    <a:bodyPr/>
                    <a:lstStyle/>
                    <a:p>
                      <a:pPr algn="ctr"/>
                      <a:endParaRPr lang="en-GB" sz="1400" dirty="0"/>
                    </a:p>
                  </a:txBody>
                  <a:tcPr marL="68580" marR="68580" marT="34290" marB="34290" anchor="ctr"/>
                </a:tc>
                <a:tc>
                  <a:txBody>
                    <a:bodyPr/>
                    <a:lstStyle/>
                    <a:p>
                      <a:pPr algn="ctr"/>
                      <a:r>
                        <a:rPr lang="en-GB" sz="1400" dirty="0"/>
                        <a:t>Twitter</a:t>
                      </a:r>
                    </a:p>
                  </a:txBody>
                  <a:tcPr marL="68580" marR="68580" marT="34290" marB="34290" anchor="ctr"/>
                </a:tc>
                <a:tc>
                  <a:txBody>
                    <a:bodyPr/>
                    <a:lstStyle/>
                    <a:p>
                      <a:pPr algn="ctr"/>
                      <a:r>
                        <a:rPr lang="en-GB" sz="1400" dirty="0"/>
                        <a:t>High</a:t>
                      </a:r>
                    </a:p>
                  </a:txBody>
                  <a:tcPr marL="68580" marR="68580" marT="34290" marB="34290" anchor="ctr"/>
                </a:tc>
                <a:tc>
                  <a:txBody>
                    <a:bodyPr/>
                    <a:lstStyle/>
                    <a:p>
                      <a:pPr algn="ctr"/>
                      <a:r>
                        <a:rPr lang="en-GB" sz="1400" dirty="0"/>
                        <a:t>High</a:t>
                      </a:r>
                    </a:p>
                  </a:txBody>
                  <a:tcPr marL="68580" marR="68580" marT="34290" marB="34290" anchor="ctr"/>
                </a:tc>
                <a:tc>
                  <a:txBody>
                    <a:bodyPr/>
                    <a:lstStyle/>
                    <a:p>
                      <a:pPr algn="ctr"/>
                      <a:r>
                        <a:rPr lang="en-GB" sz="1400" dirty="0"/>
                        <a:t>Mostly</a:t>
                      </a:r>
                      <a:r>
                        <a:rPr lang="en-GB" sz="1400" baseline="0" dirty="0"/>
                        <a:t> General</a:t>
                      </a:r>
                      <a:endParaRPr lang="en-GB" sz="1400" dirty="0"/>
                    </a:p>
                  </a:txBody>
                  <a:tcPr marL="68580" marR="68580" marT="34290" marB="34290" anchor="ctr"/>
                </a:tc>
                <a:tc>
                  <a:txBody>
                    <a:bodyPr/>
                    <a:lstStyle/>
                    <a:p>
                      <a:pPr algn="ctr"/>
                      <a:endParaRPr lang="en-GB" sz="1400" dirty="0"/>
                    </a:p>
                  </a:txBody>
                  <a:tcPr marL="68580" marR="68580" marT="34290" marB="34290" anchor="ctr"/>
                </a:tc>
                <a:extLst>
                  <a:ext uri="{0D108BD9-81ED-4DB2-BD59-A6C34878D82A}">
                    <a16:rowId xmlns:a16="http://schemas.microsoft.com/office/drawing/2014/main" xmlns="" val="10004"/>
                  </a:ext>
                </a:extLst>
              </a:tr>
              <a:tr h="489488">
                <a:tc>
                  <a:txBody>
                    <a:bodyPr/>
                    <a:lstStyle/>
                    <a:p>
                      <a:pPr algn="ctr"/>
                      <a:endParaRPr lang="en-GB" sz="1400" dirty="0"/>
                    </a:p>
                  </a:txBody>
                  <a:tcPr marL="68580" marR="68580" marT="34290" marB="34290" anchor="ctr"/>
                </a:tc>
                <a:tc>
                  <a:txBody>
                    <a:bodyPr/>
                    <a:lstStyle/>
                    <a:p>
                      <a:pPr algn="ctr"/>
                      <a:r>
                        <a:rPr lang="en-GB" sz="1400" dirty="0"/>
                        <a:t>WhatsApp</a:t>
                      </a:r>
                    </a:p>
                  </a:txBody>
                  <a:tcPr marL="68580" marR="68580" marT="34290" marB="34290" anchor="ctr"/>
                </a:tc>
                <a:tc>
                  <a:txBody>
                    <a:bodyPr/>
                    <a:lstStyle/>
                    <a:p>
                      <a:pPr algn="ctr"/>
                      <a:r>
                        <a:rPr lang="en-GB" sz="1400" dirty="0"/>
                        <a:t>NA</a:t>
                      </a:r>
                    </a:p>
                  </a:txBody>
                  <a:tcPr marL="68580" marR="68580" marT="34290" marB="34290" anchor="ctr"/>
                </a:tc>
                <a:tc>
                  <a:txBody>
                    <a:bodyPr/>
                    <a:lstStyle/>
                    <a:p>
                      <a:pPr algn="ctr"/>
                      <a:r>
                        <a:rPr lang="en-GB" sz="1400" dirty="0"/>
                        <a:t>High</a:t>
                      </a:r>
                    </a:p>
                  </a:txBody>
                  <a:tcPr marL="68580" marR="68580" marT="34290" marB="34290" anchor="ctr"/>
                </a:tc>
                <a:tc>
                  <a:txBody>
                    <a:bodyPr/>
                    <a:lstStyle/>
                    <a:p>
                      <a:pPr algn="ctr"/>
                      <a:r>
                        <a:rPr lang="en-GB" sz="1400" dirty="0"/>
                        <a:t>Personal</a:t>
                      </a:r>
                    </a:p>
                  </a:txBody>
                  <a:tcPr marL="68580" marR="68580" marT="34290" marB="34290" anchor="ctr"/>
                </a:tc>
                <a:tc>
                  <a:txBody>
                    <a:bodyPr/>
                    <a:lstStyle/>
                    <a:p>
                      <a:pPr algn="ctr"/>
                      <a:endParaRPr lang="en-GB" sz="1400" dirty="0"/>
                    </a:p>
                  </a:txBody>
                  <a:tcPr marL="68580" marR="68580" marT="34290" marB="34290" anchor="ctr"/>
                </a:tc>
                <a:extLst>
                  <a:ext uri="{0D108BD9-81ED-4DB2-BD59-A6C34878D82A}">
                    <a16:rowId xmlns:a16="http://schemas.microsoft.com/office/drawing/2014/main" xmlns="" val="10005"/>
                  </a:ext>
                </a:extLst>
              </a:tr>
              <a:tr h="441335">
                <a:tc>
                  <a:txBody>
                    <a:bodyPr/>
                    <a:lstStyle/>
                    <a:p>
                      <a:pPr algn="ctr"/>
                      <a:endParaRPr lang="en-GB" sz="1400" dirty="0"/>
                    </a:p>
                  </a:txBody>
                  <a:tcPr marL="68580" marR="68580" marT="34290" marB="34290" anchor="ctr"/>
                </a:tc>
                <a:tc>
                  <a:txBody>
                    <a:bodyPr/>
                    <a:lstStyle/>
                    <a:p>
                      <a:pPr algn="ctr"/>
                      <a:r>
                        <a:rPr lang="en-GB" sz="1400" dirty="0"/>
                        <a:t>Snapchat</a:t>
                      </a:r>
                    </a:p>
                  </a:txBody>
                  <a:tcPr marL="68580" marR="68580" marT="34290" marB="34290" anchor="ctr"/>
                </a:tc>
                <a:tc>
                  <a:txBody>
                    <a:bodyPr/>
                    <a:lstStyle/>
                    <a:p>
                      <a:pPr algn="ctr"/>
                      <a:r>
                        <a:rPr lang="en-GB" sz="1400" dirty="0"/>
                        <a:t>Low</a:t>
                      </a:r>
                    </a:p>
                  </a:txBody>
                  <a:tcPr marL="68580" marR="68580" marT="34290" marB="34290" anchor="ctr"/>
                </a:tc>
                <a:tc>
                  <a:txBody>
                    <a:bodyPr/>
                    <a:lstStyle/>
                    <a:p>
                      <a:pPr algn="ctr"/>
                      <a:r>
                        <a:rPr lang="en-GB" sz="1400" dirty="0"/>
                        <a:t>-</a:t>
                      </a:r>
                    </a:p>
                  </a:txBody>
                  <a:tcPr marL="68580" marR="68580" marT="34290" marB="34290" anchor="ctr"/>
                </a:tc>
                <a:tc>
                  <a:txBody>
                    <a:bodyPr/>
                    <a:lstStyle/>
                    <a:p>
                      <a:pPr algn="ctr"/>
                      <a:r>
                        <a:rPr lang="en-GB" sz="1400" dirty="0"/>
                        <a:t>Personal</a:t>
                      </a:r>
                    </a:p>
                  </a:txBody>
                  <a:tcPr marL="68580" marR="68580" marT="34290" marB="34290" anchor="ctr"/>
                </a:tc>
                <a:tc>
                  <a:txBody>
                    <a:bodyPr/>
                    <a:lstStyle/>
                    <a:p>
                      <a:pPr algn="ctr"/>
                      <a:endParaRPr lang="en-GB" sz="1400" dirty="0"/>
                    </a:p>
                  </a:txBody>
                  <a:tcPr marL="68580" marR="68580" marT="34290" marB="34290" anchor="ctr"/>
                </a:tc>
                <a:extLst>
                  <a:ext uri="{0D108BD9-81ED-4DB2-BD59-A6C34878D82A}">
                    <a16:rowId xmlns:a16="http://schemas.microsoft.com/office/drawing/2014/main" xmlns="" val="10006"/>
                  </a:ext>
                </a:extLst>
              </a:tr>
              <a:tr h="511166">
                <a:tc>
                  <a:txBody>
                    <a:bodyPr/>
                    <a:lstStyle/>
                    <a:p>
                      <a:pPr algn="ctr"/>
                      <a:endParaRPr lang="en-GB" sz="1400" dirty="0"/>
                    </a:p>
                  </a:txBody>
                  <a:tcPr marL="68580" marR="68580" marT="34290" marB="34290" anchor="ctr"/>
                </a:tc>
                <a:tc>
                  <a:txBody>
                    <a:bodyPr/>
                    <a:lstStyle/>
                    <a:p>
                      <a:pPr algn="ctr"/>
                      <a:r>
                        <a:rPr lang="en-GB" sz="1400" dirty="0"/>
                        <a:t>Facebook Messenger</a:t>
                      </a:r>
                    </a:p>
                  </a:txBody>
                  <a:tcPr marL="68580" marR="68580" marT="34290" marB="34290" anchor="ctr"/>
                </a:tc>
                <a:tc>
                  <a:txBody>
                    <a:bodyPr/>
                    <a:lstStyle/>
                    <a:p>
                      <a:pPr algn="ctr"/>
                      <a:r>
                        <a:rPr lang="en-GB" sz="1400" dirty="0"/>
                        <a:t>Low</a:t>
                      </a:r>
                    </a:p>
                  </a:txBody>
                  <a:tcPr marL="68580" marR="68580" marT="34290" marB="34290" anchor="ctr"/>
                </a:tc>
                <a:tc>
                  <a:txBody>
                    <a:bodyPr/>
                    <a:lstStyle/>
                    <a:p>
                      <a:pPr algn="ctr"/>
                      <a:r>
                        <a:rPr lang="en-GB" sz="1400" dirty="0"/>
                        <a:t>-</a:t>
                      </a:r>
                    </a:p>
                  </a:txBody>
                  <a:tcPr marL="68580" marR="68580" marT="34290" marB="34290" anchor="ctr"/>
                </a:tc>
                <a:tc>
                  <a:txBody>
                    <a:bodyPr/>
                    <a:lstStyle/>
                    <a:p>
                      <a:pPr algn="ctr"/>
                      <a:r>
                        <a:rPr lang="en-GB" sz="1400" dirty="0"/>
                        <a:t>Personal</a:t>
                      </a:r>
                    </a:p>
                  </a:txBody>
                  <a:tcPr marL="68580" marR="68580" marT="34290" marB="34290" anchor="ctr"/>
                </a:tc>
                <a:tc>
                  <a:txBody>
                    <a:bodyPr/>
                    <a:lstStyle/>
                    <a:p>
                      <a:pPr algn="ctr"/>
                      <a:endParaRPr lang="en-GB" sz="1400" dirty="0"/>
                    </a:p>
                  </a:txBody>
                  <a:tcPr marL="68580" marR="68580" marT="34290" marB="34290" anchor="ctr"/>
                </a:tc>
                <a:extLst>
                  <a:ext uri="{0D108BD9-81ED-4DB2-BD59-A6C34878D82A}">
                    <a16:rowId xmlns:a16="http://schemas.microsoft.com/office/drawing/2014/main" xmlns="" val="10007"/>
                  </a:ext>
                </a:extLst>
              </a:tr>
              <a:tr h="481359">
                <a:tc>
                  <a:txBody>
                    <a:bodyPr/>
                    <a:lstStyle/>
                    <a:p>
                      <a:pPr algn="ctr"/>
                      <a:endParaRPr lang="en-GB" sz="1400" dirty="0"/>
                    </a:p>
                  </a:txBody>
                  <a:tcPr marL="68580" marR="68580" marT="34290" marB="34290" anchor="ctr"/>
                </a:tc>
                <a:tc>
                  <a:txBody>
                    <a:bodyPr/>
                    <a:lstStyle/>
                    <a:p>
                      <a:pPr algn="ctr"/>
                      <a:r>
                        <a:rPr lang="en-GB" sz="1400" dirty="0"/>
                        <a:t>WeChat</a:t>
                      </a:r>
                    </a:p>
                  </a:txBody>
                  <a:tcPr marL="68580" marR="68580" marT="34290" marB="34290" anchor="ctr"/>
                </a:tc>
                <a:tc>
                  <a:txBody>
                    <a:bodyPr/>
                    <a:lstStyle/>
                    <a:p>
                      <a:pPr algn="ctr"/>
                      <a:r>
                        <a:rPr lang="en-GB" sz="1400" dirty="0"/>
                        <a:t>Low</a:t>
                      </a:r>
                    </a:p>
                  </a:txBody>
                  <a:tcPr marL="68580" marR="68580" marT="34290" marB="34290" anchor="ctr"/>
                </a:tc>
                <a:tc>
                  <a:txBody>
                    <a:bodyPr/>
                    <a:lstStyle/>
                    <a:p>
                      <a:pPr algn="ctr"/>
                      <a:r>
                        <a:rPr lang="en-GB" sz="1400" dirty="0"/>
                        <a:t>-</a:t>
                      </a:r>
                    </a:p>
                  </a:txBody>
                  <a:tcPr marL="68580" marR="68580" marT="34290" marB="34290" anchor="ctr"/>
                </a:tc>
                <a:tc>
                  <a:txBody>
                    <a:bodyPr/>
                    <a:lstStyle/>
                    <a:p>
                      <a:pPr algn="ctr"/>
                      <a:r>
                        <a:rPr lang="en-GB" sz="1400" dirty="0"/>
                        <a:t>Personal</a:t>
                      </a:r>
                    </a:p>
                  </a:txBody>
                  <a:tcPr marL="68580" marR="68580" marT="34290" marB="34290" anchor="ctr"/>
                </a:tc>
                <a:tc>
                  <a:txBody>
                    <a:bodyPr/>
                    <a:lstStyle/>
                    <a:p>
                      <a:pPr algn="ctr"/>
                      <a:endParaRPr lang="en-GB" sz="1400" dirty="0"/>
                    </a:p>
                  </a:txBody>
                  <a:tcPr marL="68580" marR="68580" marT="34290" marB="34290" anchor="ctr"/>
                </a:tc>
                <a:extLst>
                  <a:ext uri="{0D108BD9-81ED-4DB2-BD59-A6C34878D82A}">
                    <a16:rowId xmlns:a16="http://schemas.microsoft.com/office/drawing/2014/main" xmlns="" val="10008"/>
                  </a:ext>
                </a:extLst>
              </a:tr>
            </a:tbl>
          </a:graphicData>
        </a:graphic>
      </p:graphicFrame>
      <p:sp>
        <p:nvSpPr>
          <p:cNvPr id="2" name="Title 1"/>
          <p:cNvSpPr>
            <a:spLocks noGrp="1"/>
          </p:cNvSpPr>
          <p:nvPr>
            <p:ph type="title"/>
          </p:nvPr>
        </p:nvSpPr>
        <p:spPr>
          <a:xfrm>
            <a:off x="628650" y="1131094"/>
            <a:ext cx="7886700" cy="567143"/>
          </a:xfrm>
        </p:spPr>
        <p:txBody>
          <a:bodyPr>
            <a:normAutofit fontScale="90000"/>
          </a:bodyPr>
          <a:lstStyle/>
          <a:p>
            <a:r>
              <a:rPr lang="en-GB" dirty="0"/>
              <a:t>Most used Social Media Platforms</a:t>
            </a:r>
          </a:p>
        </p:txBody>
      </p:sp>
      <p:sp>
        <p:nvSpPr>
          <p:cNvPr id="5" name="AutoShape 2" descr="Image result for social media"/>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sp>
        <p:nvSpPr>
          <p:cNvPr id="7" name="Rectangle 6"/>
          <p:cNvSpPr/>
          <p:nvPr/>
        </p:nvSpPr>
        <p:spPr>
          <a:xfrm>
            <a:off x="0" y="2125266"/>
            <a:ext cx="2314575" cy="38525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Rectangle 10"/>
          <p:cNvSpPr/>
          <p:nvPr/>
        </p:nvSpPr>
        <p:spPr>
          <a:xfrm>
            <a:off x="-2039" y="2626348"/>
            <a:ext cx="1747157" cy="38525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Rectangle 11"/>
          <p:cNvSpPr/>
          <p:nvPr/>
        </p:nvSpPr>
        <p:spPr>
          <a:xfrm>
            <a:off x="-2040" y="3080403"/>
            <a:ext cx="834797" cy="385252"/>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Rectangle 12"/>
          <p:cNvSpPr/>
          <p:nvPr/>
        </p:nvSpPr>
        <p:spPr>
          <a:xfrm>
            <a:off x="1" y="3581484"/>
            <a:ext cx="345281" cy="385252"/>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Rectangle 13"/>
          <p:cNvSpPr/>
          <p:nvPr/>
        </p:nvSpPr>
        <p:spPr>
          <a:xfrm>
            <a:off x="0" y="4039107"/>
            <a:ext cx="1396093" cy="385252"/>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Rectangle 14"/>
          <p:cNvSpPr/>
          <p:nvPr/>
        </p:nvSpPr>
        <p:spPr>
          <a:xfrm>
            <a:off x="-2040" y="4506345"/>
            <a:ext cx="347321" cy="385252"/>
          </a:xfrm>
          <a:prstGeom prst="rect">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ectangle 15"/>
          <p:cNvSpPr/>
          <p:nvPr/>
        </p:nvSpPr>
        <p:spPr>
          <a:xfrm>
            <a:off x="0" y="4990760"/>
            <a:ext cx="1398134" cy="38525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ectangle 16"/>
          <p:cNvSpPr/>
          <p:nvPr/>
        </p:nvSpPr>
        <p:spPr>
          <a:xfrm>
            <a:off x="0" y="5457822"/>
            <a:ext cx="1065440" cy="385252"/>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AutoShape 2" descr="Image result for social media icon snapchat"/>
          <p:cNvSpPr>
            <a:spLocks noChangeAspect="1" noChangeArrowheads="1"/>
          </p:cNvSpPr>
          <p:nvPr/>
        </p:nvSpPr>
        <p:spPr bwMode="auto">
          <a:xfrm>
            <a:off x="345281" y="9775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pic>
        <p:nvPicPr>
          <p:cNvPr id="5124" name="Picture 4" descr="Image result for social media icon snapcha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753" y="4381074"/>
            <a:ext cx="635794" cy="63579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4793" y="2140318"/>
            <a:ext cx="355147" cy="355147"/>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58521" y="2660025"/>
            <a:ext cx="456054" cy="317897"/>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Image result for social media icon instagra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6547" y="3055142"/>
            <a:ext cx="435771" cy="43577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Image result for social media icon twitt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4281" y="3578000"/>
            <a:ext cx="388736" cy="388736"/>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00975" y="4056020"/>
            <a:ext cx="351425" cy="351425"/>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Image result for social media icon facebook messenge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54391" y="4990759"/>
            <a:ext cx="398009" cy="398009"/>
          </a:xfrm>
          <a:prstGeom prst="rect">
            <a:avLst/>
          </a:prstGeom>
          <a:noFill/>
          <a:extLst>
            <a:ext uri="{909E8E84-426E-40DD-AFC4-6F175D3DCCD1}">
              <a14:hiddenFill xmlns:a14="http://schemas.microsoft.com/office/drawing/2010/main">
                <a:solidFill>
                  <a:srgbClr val="FFFFFF"/>
                </a:solidFill>
              </a14:hiddenFill>
            </a:ext>
          </a:extLst>
        </p:spPr>
      </p:pic>
      <p:pic>
        <p:nvPicPr>
          <p:cNvPr id="5148" name="Picture 28" descr="Relat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45041" y="5475174"/>
            <a:ext cx="375407" cy="367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2400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Worldwide Social Media App Usage</a:t>
            </a:r>
          </a:p>
        </p:txBody>
      </p:sp>
      <p:sp>
        <p:nvSpPr>
          <p:cNvPr id="5" name="AutoShape 2" descr="Image result for social media"/>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sp>
        <p:nvSpPr>
          <p:cNvPr id="6" name="AutoShape 4" descr="Image result for social media"/>
          <p:cNvSpPr>
            <a:spLocks noChangeAspect="1" noChangeArrowheads="1"/>
          </p:cNvSpPr>
          <p:nvPr/>
        </p:nvSpPr>
        <p:spPr bwMode="auto">
          <a:xfrm>
            <a:off x="230981" y="8632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pic>
        <p:nvPicPr>
          <p:cNvPr id="2050" name="Picture 2" descr="https://media.licdn.com/media/AAEAAQAAAAAAAA3bAAAAJDg2YjY1ZDZhLTBmNTctNGQ5NS1iMzk3LTEzZDI4NDY5ZTJmZ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016239"/>
            <a:ext cx="7930472" cy="3519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4309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Collection/Processing Methods</a:t>
            </a:r>
          </a:p>
        </p:txBody>
      </p:sp>
      <p:sp>
        <p:nvSpPr>
          <p:cNvPr id="3" name="Content Placeholder 2"/>
          <p:cNvSpPr>
            <a:spLocks noGrp="1"/>
          </p:cNvSpPr>
          <p:nvPr>
            <p:ph idx="1"/>
          </p:nvPr>
        </p:nvSpPr>
        <p:spPr>
          <a:xfrm>
            <a:off x="628650" y="2226469"/>
            <a:ext cx="3951977" cy="3263504"/>
          </a:xfrm>
        </p:spPr>
        <p:txBody>
          <a:bodyPr>
            <a:normAutofit/>
          </a:bodyPr>
          <a:lstStyle/>
          <a:p>
            <a:r>
              <a:rPr lang="en-GB" sz="2400" dirty="0"/>
              <a:t>Manual Methods</a:t>
            </a:r>
          </a:p>
          <a:p>
            <a:pPr lvl="1"/>
            <a:r>
              <a:rPr lang="en-GB" sz="2000" dirty="0"/>
              <a:t>Go to social media website or solicit contributions.</a:t>
            </a:r>
          </a:p>
          <a:p>
            <a:pPr lvl="1"/>
            <a:r>
              <a:rPr lang="en-GB" sz="2000" dirty="0"/>
              <a:t>Check for relevant content.</a:t>
            </a:r>
          </a:p>
          <a:p>
            <a:pPr lvl="1"/>
            <a:r>
              <a:rPr lang="en-GB" sz="2000" b="1" dirty="0"/>
              <a:t>Copy/Paste</a:t>
            </a:r>
            <a:r>
              <a:rPr lang="en-GB" sz="2000" dirty="0"/>
              <a:t> content into spreadsheet.</a:t>
            </a:r>
          </a:p>
          <a:p>
            <a:pPr lvl="1"/>
            <a:r>
              <a:rPr lang="en-GB" sz="2000" dirty="0"/>
              <a:t>Annotate spreadsheet.</a:t>
            </a:r>
          </a:p>
          <a:p>
            <a:pPr lvl="1"/>
            <a:r>
              <a:rPr lang="en-GB" sz="2000" dirty="0"/>
              <a:t>Visualise the data.</a:t>
            </a:r>
          </a:p>
          <a:p>
            <a:pPr lvl="1"/>
            <a:r>
              <a:rPr lang="en-GB" sz="2000" dirty="0"/>
              <a:t>Take action.</a:t>
            </a:r>
          </a:p>
        </p:txBody>
      </p:sp>
      <p:sp>
        <p:nvSpPr>
          <p:cNvPr id="4" name="Content Placeholder 2"/>
          <p:cNvSpPr txBox="1">
            <a:spLocks/>
          </p:cNvSpPr>
          <p:nvPr/>
        </p:nvSpPr>
        <p:spPr>
          <a:xfrm>
            <a:off x="4580626" y="2226469"/>
            <a:ext cx="3951977"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Automatic Methods</a:t>
            </a:r>
          </a:p>
          <a:p>
            <a:pPr lvl="1"/>
            <a:r>
              <a:rPr lang="en-GB" sz="2000" b="1" dirty="0"/>
              <a:t>Use platform APIs</a:t>
            </a:r>
          </a:p>
          <a:p>
            <a:pPr lvl="1"/>
            <a:r>
              <a:rPr lang="en-GB" sz="2000" dirty="0"/>
              <a:t>Perform query using the API (e.g., keyword search)</a:t>
            </a:r>
          </a:p>
          <a:p>
            <a:pPr lvl="1"/>
            <a:r>
              <a:rPr lang="en-GB" sz="2000" dirty="0"/>
              <a:t>Automatically populate a database or spreadsheet.</a:t>
            </a:r>
          </a:p>
          <a:p>
            <a:pPr lvl="1"/>
            <a:r>
              <a:rPr lang="en-GB" sz="2000" dirty="0"/>
              <a:t>Annotate manually or automatically the data.</a:t>
            </a:r>
          </a:p>
          <a:p>
            <a:pPr lvl="1"/>
            <a:r>
              <a:rPr lang="en-GB" sz="2000" dirty="0"/>
              <a:t>Visualise the data</a:t>
            </a:r>
          </a:p>
          <a:p>
            <a:pPr lvl="1"/>
            <a:r>
              <a:rPr lang="en-GB" sz="2000" dirty="0"/>
              <a:t>Take action</a:t>
            </a:r>
          </a:p>
        </p:txBody>
      </p:sp>
      <p:cxnSp>
        <p:nvCxnSpPr>
          <p:cNvPr id="6" name="Straight Connector 5"/>
          <p:cNvCxnSpPr/>
          <p:nvPr/>
        </p:nvCxnSpPr>
        <p:spPr>
          <a:xfrm>
            <a:off x="4543066" y="2226469"/>
            <a:ext cx="0" cy="326350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77464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Collection/Processing Methods</a:t>
            </a:r>
          </a:p>
        </p:txBody>
      </p:sp>
      <p:sp>
        <p:nvSpPr>
          <p:cNvPr id="3" name="Content Placeholder 2"/>
          <p:cNvSpPr>
            <a:spLocks noGrp="1"/>
          </p:cNvSpPr>
          <p:nvPr>
            <p:ph idx="1"/>
          </p:nvPr>
        </p:nvSpPr>
        <p:spPr>
          <a:xfrm>
            <a:off x="628650" y="2226469"/>
            <a:ext cx="3951977" cy="3263504"/>
          </a:xfrm>
        </p:spPr>
        <p:txBody>
          <a:bodyPr>
            <a:normAutofit/>
          </a:bodyPr>
          <a:lstStyle/>
          <a:p>
            <a:r>
              <a:rPr lang="en-GB" sz="2400" dirty="0">
                <a:solidFill>
                  <a:schemeClr val="bg2"/>
                </a:solidFill>
              </a:rPr>
              <a:t>Manual Methods</a:t>
            </a:r>
          </a:p>
          <a:p>
            <a:pPr lvl="1"/>
            <a:r>
              <a:rPr lang="en-GB" sz="2000" dirty="0">
                <a:solidFill>
                  <a:schemeClr val="bg2"/>
                </a:solidFill>
              </a:rPr>
              <a:t>Go to social media website or solicit contributions.</a:t>
            </a:r>
          </a:p>
          <a:p>
            <a:pPr lvl="1"/>
            <a:r>
              <a:rPr lang="en-GB" sz="2000" dirty="0">
                <a:solidFill>
                  <a:schemeClr val="bg2"/>
                </a:solidFill>
              </a:rPr>
              <a:t>Check for relevant content.</a:t>
            </a:r>
          </a:p>
          <a:p>
            <a:pPr lvl="1"/>
            <a:r>
              <a:rPr lang="en-GB" sz="2000" b="1" dirty="0">
                <a:solidFill>
                  <a:schemeClr val="bg2"/>
                </a:solidFill>
              </a:rPr>
              <a:t>Copy/Paste</a:t>
            </a:r>
            <a:r>
              <a:rPr lang="en-GB" sz="2000" dirty="0">
                <a:solidFill>
                  <a:schemeClr val="bg2"/>
                </a:solidFill>
              </a:rPr>
              <a:t> content into spreadsheet.</a:t>
            </a:r>
          </a:p>
          <a:p>
            <a:pPr lvl="1"/>
            <a:r>
              <a:rPr lang="en-GB" sz="2000" dirty="0">
                <a:solidFill>
                  <a:schemeClr val="bg2"/>
                </a:solidFill>
              </a:rPr>
              <a:t>Annotate spreadsheet.</a:t>
            </a:r>
          </a:p>
          <a:p>
            <a:pPr lvl="1"/>
            <a:r>
              <a:rPr lang="en-GB" sz="2000" dirty="0">
                <a:solidFill>
                  <a:schemeClr val="bg2"/>
                </a:solidFill>
              </a:rPr>
              <a:t>Visualise the data.</a:t>
            </a:r>
          </a:p>
          <a:p>
            <a:pPr lvl="1"/>
            <a:r>
              <a:rPr lang="en-GB" sz="2000" dirty="0">
                <a:solidFill>
                  <a:schemeClr val="bg2"/>
                </a:solidFill>
              </a:rPr>
              <a:t>Take action.</a:t>
            </a:r>
          </a:p>
        </p:txBody>
      </p:sp>
      <p:sp>
        <p:nvSpPr>
          <p:cNvPr id="4" name="Content Placeholder 2"/>
          <p:cNvSpPr txBox="1">
            <a:spLocks/>
          </p:cNvSpPr>
          <p:nvPr/>
        </p:nvSpPr>
        <p:spPr>
          <a:xfrm>
            <a:off x="4580626" y="2226469"/>
            <a:ext cx="3951977"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Automatic Methods</a:t>
            </a:r>
          </a:p>
          <a:p>
            <a:pPr lvl="1"/>
            <a:r>
              <a:rPr lang="en-GB" sz="2000" b="1" dirty="0"/>
              <a:t>Use platform APIs</a:t>
            </a:r>
          </a:p>
          <a:p>
            <a:pPr lvl="1"/>
            <a:r>
              <a:rPr lang="en-GB" sz="2000" dirty="0"/>
              <a:t>Perform query using the API (e.g., keyword search)</a:t>
            </a:r>
          </a:p>
          <a:p>
            <a:pPr lvl="1"/>
            <a:r>
              <a:rPr lang="en-GB" sz="2000" dirty="0"/>
              <a:t>Automatically populate a database or spreadsheet.</a:t>
            </a:r>
          </a:p>
          <a:p>
            <a:pPr lvl="1"/>
            <a:r>
              <a:rPr lang="en-GB" sz="2000" dirty="0"/>
              <a:t>Annotate manually or automatically the data.</a:t>
            </a:r>
          </a:p>
          <a:p>
            <a:pPr lvl="1"/>
            <a:r>
              <a:rPr lang="en-GB" sz="2000" dirty="0"/>
              <a:t>Visualise the data</a:t>
            </a:r>
          </a:p>
          <a:p>
            <a:pPr lvl="1"/>
            <a:r>
              <a:rPr lang="en-GB" sz="2000" dirty="0"/>
              <a:t>Take action</a:t>
            </a:r>
          </a:p>
        </p:txBody>
      </p:sp>
      <p:cxnSp>
        <p:nvCxnSpPr>
          <p:cNvPr id="6" name="Straight Connector 5"/>
          <p:cNvCxnSpPr/>
          <p:nvPr/>
        </p:nvCxnSpPr>
        <p:spPr>
          <a:xfrm>
            <a:off x="4543066" y="2226469"/>
            <a:ext cx="0" cy="326350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103520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Speakers</a:t>
            </a:r>
          </a:p>
        </p:txBody>
      </p:sp>
      <p:sp>
        <p:nvSpPr>
          <p:cNvPr id="4" name="Rectangle 3"/>
          <p:cNvSpPr/>
          <p:nvPr/>
        </p:nvSpPr>
        <p:spPr>
          <a:xfrm>
            <a:off x="2123769" y="1469465"/>
            <a:ext cx="6303092" cy="1754326"/>
          </a:xfrm>
          <a:prstGeom prst="rect">
            <a:avLst/>
          </a:prstGeom>
        </p:spPr>
        <p:txBody>
          <a:bodyPr wrap="square">
            <a:spAutoFit/>
          </a:bodyPr>
          <a:lstStyle/>
          <a:p>
            <a:r>
              <a:rPr lang="en-GB" sz="2400" b="1" dirty="0" err="1"/>
              <a:t>Grégoire</a:t>
            </a:r>
            <a:r>
              <a:rPr lang="en-GB" sz="2400" b="1" dirty="0"/>
              <a:t> Burel </a:t>
            </a:r>
          </a:p>
          <a:p>
            <a:endParaRPr lang="en-GB" sz="1100" b="1" dirty="0"/>
          </a:p>
          <a:p>
            <a:pPr algn="just"/>
            <a:r>
              <a:rPr lang="en-GB" dirty="0"/>
              <a:t>Research associate and data scientist at the Knowledge Media Institute (Open University) involved in the COMRADES European project and the lead developer of the Crisis Event Extraction Service (CREES).</a:t>
            </a:r>
          </a:p>
        </p:txBody>
      </p:sp>
      <p:pic>
        <p:nvPicPr>
          <p:cNvPr id="4098" name="Picture 2" descr="Grégoire Burel"/>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628650" y="1577643"/>
            <a:ext cx="1334659" cy="1334659"/>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2" name="Picture 2" descr="Knowledge Media institute |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7714" y="1574713"/>
            <a:ext cx="709147" cy="32057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Related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239" t="20571" r="22406" b="15945"/>
          <a:stretch/>
        </p:blipFill>
        <p:spPr bwMode="auto">
          <a:xfrm>
            <a:off x="7379908" y="1574713"/>
            <a:ext cx="252291" cy="28934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a:off x="2269414" y="1930370"/>
            <a:ext cx="6157447" cy="0"/>
          </a:xfrm>
          <a:prstGeom prst="line">
            <a:avLst/>
          </a:prstGeom>
        </p:spPr>
        <p:style>
          <a:lnRef idx="1">
            <a:schemeClr val="dk1"/>
          </a:lnRef>
          <a:fillRef idx="0">
            <a:schemeClr val="dk1"/>
          </a:fillRef>
          <a:effectRef idx="0">
            <a:schemeClr val="dk1"/>
          </a:effectRef>
          <a:fontRef idx="minor">
            <a:schemeClr val="tx1"/>
          </a:fontRef>
        </p:style>
      </p:cxnSp>
      <p:sp>
        <p:nvSpPr>
          <p:cNvPr id="20" name="Rectangle 19"/>
          <p:cNvSpPr/>
          <p:nvPr/>
        </p:nvSpPr>
        <p:spPr>
          <a:xfrm>
            <a:off x="2123769" y="3225874"/>
            <a:ext cx="6303092" cy="1738938"/>
          </a:xfrm>
          <a:prstGeom prst="rect">
            <a:avLst/>
          </a:prstGeom>
        </p:spPr>
        <p:txBody>
          <a:bodyPr wrap="square">
            <a:spAutoFit/>
          </a:bodyPr>
          <a:lstStyle/>
          <a:p>
            <a:r>
              <a:rPr lang="en-GB" sz="2400" b="1" dirty="0" err="1"/>
              <a:t>Mayank</a:t>
            </a:r>
            <a:r>
              <a:rPr lang="en-GB" sz="2400" b="1" dirty="0"/>
              <a:t> </a:t>
            </a:r>
            <a:r>
              <a:rPr lang="en-GB" sz="2400" b="1" dirty="0" err="1"/>
              <a:t>Kejriwal</a:t>
            </a:r>
            <a:endParaRPr lang="en-GB" sz="2400" b="1" dirty="0"/>
          </a:p>
          <a:p>
            <a:endParaRPr lang="en-GB" sz="1100" b="1" dirty="0"/>
          </a:p>
          <a:p>
            <a:pPr algn="just"/>
            <a:r>
              <a:rPr lang="en-GB" dirty="0"/>
              <a:t>Computer Scientist in the Information Integration group in the Information Sciences Institute (ISI) at the USC Viterbi School of Engineering and works on knowledge graph construction and information extraction for socially consequential domains.</a:t>
            </a:r>
          </a:p>
        </p:txBody>
      </p:sp>
      <p:cxnSp>
        <p:nvCxnSpPr>
          <p:cNvPr id="24" name="Straight Connector 23"/>
          <p:cNvCxnSpPr/>
          <p:nvPr/>
        </p:nvCxnSpPr>
        <p:spPr>
          <a:xfrm>
            <a:off x="2269414" y="3686779"/>
            <a:ext cx="6157447" cy="0"/>
          </a:xfrm>
          <a:prstGeom prst="line">
            <a:avLst/>
          </a:prstGeom>
        </p:spPr>
        <p:style>
          <a:lnRef idx="1">
            <a:schemeClr val="dk1"/>
          </a:lnRef>
          <a:fillRef idx="0">
            <a:schemeClr val="dk1"/>
          </a:fillRef>
          <a:effectRef idx="0">
            <a:schemeClr val="dk1"/>
          </a:effectRef>
          <a:fontRef idx="minor">
            <a:schemeClr val="tx1"/>
          </a:fontRef>
        </p:style>
      </p:cxnSp>
      <p:sp>
        <p:nvSpPr>
          <p:cNvPr id="25" name="Rectangle 24"/>
          <p:cNvSpPr/>
          <p:nvPr/>
        </p:nvSpPr>
        <p:spPr>
          <a:xfrm>
            <a:off x="2123769" y="5042754"/>
            <a:ext cx="6303092" cy="1461939"/>
          </a:xfrm>
          <a:prstGeom prst="rect">
            <a:avLst/>
          </a:prstGeom>
        </p:spPr>
        <p:txBody>
          <a:bodyPr wrap="square">
            <a:spAutoFit/>
          </a:bodyPr>
          <a:lstStyle/>
          <a:p>
            <a:r>
              <a:rPr lang="en-GB" sz="2400" b="1" dirty="0"/>
              <a:t>Prashant </a:t>
            </a:r>
            <a:r>
              <a:rPr lang="en-GB" sz="2400" b="1" dirty="0" err="1"/>
              <a:t>Khare</a:t>
            </a:r>
            <a:endParaRPr lang="en-GB" sz="2400" b="1" dirty="0"/>
          </a:p>
          <a:p>
            <a:endParaRPr lang="en-GB" sz="1100" b="1" dirty="0"/>
          </a:p>
          <a:p>
            <a:pPr algn="just"/>
            <a:r>
              <a:rPr lang="en-GB" dirty="0"/>
              <a:t>PhD student at the Knowledge Media Institute (Open University). His research focuses on extracting knowledge from crowd-generated content in course of crisis/disaster situations. </a:t>
            </a:r>
          </a:p>
        </p:txBody>
      </p:sp>
      <p:pic>
        <p:nvPicPr>
          <p:cNvPr id="27" name="Picture 2" descr="Knowledge Media institute |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7714" y="5148002"/>
            <a:ext cx="709147" cy="32057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239" t="20571" r="22406" b="15945"/>
          <a:stretch/>
        </p:blipFill>
        <p:spPr bwMode="auto">
          <a:xfrm>
            <a:off x="7379908" y="5148002"/>
            <a:ext cx="252291" cy="2893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p:cNvCxnSpPr/>
          <p:nvPr/>
        </p:nvCxnSpPr>
        <p:spPr>
          <a:xfrm>
            <a:off x="2227008" y="5468575"/>
            <a:ext cx="6199853" cy="35084"/>
          </a:xfrm>
          <a:prstGeom prst="line">
            <a:avLst/>
          </a:prstGeom>
        </p:spPr>
        <p:style>
          <a:lnRef idx="1">
            <a:schemeClr val="dk1"/>
          </a:lnRef>
          <a:fillRef idx="0">
            <a:schemeClr val="dk1"/>
          </a:fillRef>
          <a:effectRef idx="0">
            <a:schemeClr val="dk1"/>
          </a:effectRef>
          <a:fontRef idx="minor">
            <a:schemeClr val="tx1"/>
          </a:fontRef>
        </p:style>
      </p:cxnSp>
      <p:pic>
        <p:nvPicPr>
          <p:cNvPr id="4110" name="Picture 14" descr="Image result for Prashant Khare"/>
          <p:cNvPicPr>
            <a:picLocks noChangeAspect="1" noChangeArrowheads="1"/>
          </p:cNvPicPr>
          <p:nvPr/>
        </p:nvPicPr>
        <p:blipFill rotWithShape="1">
          <a:blip r:embed="rId5">
            <a:extLst>
              <a:ext uri="{28A0092B-C50C-407E-A947-70E740481C1C}">
                <a14:useLocalDpi xmlns:a14="http://schemas.microsoft.com/office/drawing/2010/main" val="0"/>
              </a:ext>
            </a:extLst>
          </a:blip>
          <a:srcRect l="3139" t="7338" r="-3139" b="21391"/>
          <a:stretch/>
        </p:blipFill>
        <p:spPr bwMode="auto">
          <a:xfrm>
            <a:off x="635869" y="5042754"/>
            <a:ext cx="1320220" cy="134146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12" name="Picture 16" descr="Mayank Kejriwa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239" y="3339788"/>
            <a:ext cx="1275480" cy="127548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14" name="Picture 18" descr="Image result for USC Viterbi School of Engineeri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4758" y="3288266"/>
            <a:ext cx="1210592" cy="423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0459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21994" y="1881905"/>
            <a:ext cx="3993355" cy="4118518"/>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Title 1"/>
          <p:cNvSpPr>
            <a:spLocks noGrp="1"/>
          </p:cNvSpPr>
          <p:nvPr>
            <p:ph type="title"/>
          </p:nvPr>
        </p:nvSpPr>
        <p:spPr/>
        <p:txBody>
          <a:bodyPr/>
          <a:lstStyle/>
          <a:p>
            <a:r>
              <a:rPr lang="en-GB" dirty="0"/>
              <a:t>Automatic Data Collection APIs (Twitter)</a:t>
            </a:r>
          </a:p>
        </p:txBody>
      </p:sp>
      <p:sp>
        <p:nvSpPr>
          <p:cNvPr id="3" name="Content Placeholder 2"/>
          <p:cNvSpPr>
            <a:spLocks noGrp="1"/>
          </p:cNvSpPr>
          <p:nvPr>
            <p:ph idx="1"/>
          </p:nvPr>
        </p:nvSpPr>
        <p:spPr>
          <a:xfrm>
            <a:off x="628651" y="1881905"/>
            <a:ext cx="3821906" cy="3608068"/>
          </a:xfrm>
        </p:spPr>
        <p:txBody>
          <a:bodyPr>
            <a:normAutofit fontScale="62500" lnSpcReduction="20000"/>
          </a:bodyPr>
          <a:lstStyle/>
          <a:p>
            <a:r>
              <a:rPr lang="en-GB" dirty="0"/>
              <a:t>Automatic data collection generally relies on JSON APIs and OAuth credentials. For example, for Twitter, you need to: </a:t>
            </a:r>
          </a:p>
          <a:p>
            <a:pPr lvl="1" indent="-342900">
              <a:buFont typeface="+mj-lt"/>
              <a:buAutoNum type="arabicPeriod"/>
            </a:pPr>
            <a:r>
              <a:rPr lang="en-GB" dirty="0"/>
              <a:t>Create a Twitter account (</a:t>
            </a:r>
            <a:r>
              <a:rPr lang="en-GB" dirty="0">
                <a:hlinkClick r:id="rId2"/>
              </a:rPr>
              <a:t>https://twitter.com</a:t>
            </a:r>
            <a:r>
              <a:rPr lang="en-GB" dirty="0"/>
              <a:t>).</a:t>
            </a:r>
          </a:p>
          <a:p>
            <a:pPr lvl="1" indent="-342900">
              <a:buFont typeface="+mj-lt"/>
              <a:buAutoNum type="arabicPeriod"/>
            </a:pPr>
            <a:r>
              <a:rPr lang="en-GB" dirty="0"/>
              <a:t>Obtain an OAuth access credentials (i.e., access token, access secret, consumer key and consumer secret) (</a:t>
            </a:r>
            <a:r>
              <a:rPr lang="en-GB" dirty="0">
                <a:hlinkClick r:id="rId3"/>
              </a:rPr>
              <a:t>https://apps.twitter.com/app/new</a:t>
            </a:r>
            <a:r>
              <a:rPr lang="en-GB" dirty="0"/>
              <a:t>).</a:t>
            </a:r>
          </a:p>
          <a:p>
            <a:pPr lvl="1" indent="-342900">
              <a:buFont typeface="+mj-lt"/>
              <a:buAutoNum type="arabicPeriod"/>
            </a:pPr>
            <a:r>
              <a:rPr lang="en-GB" dirty="0"/>
              <a:t>Use Search API for collecting tweets (</a:t>
            </a:r>
            <a:r>
              <a:rPr lang="en-GB" dirty="0">
                <a:hlinkClick r:id="rId4"/>
              </a:rPr>
              <a:t>https://developer.twitter.com</a:t>
            </a:r>
            <a:r>
              <a:rPr lang="en-GB" dirty="0"/>
              <a:t>).</a:t>
            </a:r>
          </a:p>
          <a:p>
            <a:pPr lvl="1" indent="-342900">
              <a:buFont typeface="+mj-lt"/>
              <a:buAutoNum type="arabicPeriod"/>
            </a:pPr>
            <a:r>
              <a:rPr lang="en-GB" dirty="0"/>
              <a:t>Save Tweets in JSON or other format for later analysis. </a:t>
            </a:r>
          </a:p>
          <a:p>
            <a:pPr lvl="1" indent="-342900">
              <a:buFont typeface="+mj-lt"/>
              <a:buAutoNum type="arabicPeriod"/>
            </a:pPr>
            <a:endParaRPr lang="en-GB" dirty="0"/>
          </a:p>
          <a:p>
            <a:pPr lvl="1"/>
            <a:endParaRPr lang="en-GB" dirty="0"/>
          </a:p>
          <a:p>
            <a:pPr lvl="1"/>
            <a:endParaRPr lang="en-GB" dirty="0"/>
          </a:p>
          <a:p>
            <a:pPr marL="0" indent="0">
              <a:buNone/>
            </a:pPr>
            <a:endParaRPr lang="en-GB" dirty="0"/>
          </a:p>
        </p:txBody>
      </p:sp>
      <p:pic>
        <p:nvPicPr>
          <p:cNvPr id="7170" name="Picture 2" descr="https://upload.wikimedia.org/wikipedia/commons/thumb/d/d2/Oauth_logo.svg/180px-Oauth_logo.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8754" y="4942405"/>
            <a:ext cx="1136683" cy="11429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0" descr="Image result for social media icon twit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62308" y="5027386"/>
            <a:ext cx="973037" cy="97303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4521993" y="2112737"/>
            <a:ext cx="4093368" cy="3927302"/>
          </a:xfrm>
          <a:prstGeom prst="rect">
            <a:avLst/>
          </a:prstGeom>
        </p:spPr>
        <p:txBody>
          <a:bodyPr vert="horz" lIns="68580" tIns="34290" rIns="68580" bIns="3429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500" b="1" dirty="0">
                <a:latin typeface="Roboto Mono for Powerline" pitchFamily="2" charset="0"/>
                <a:ea typeface="Roboto Mono for Powerline" pitchFamily="2" charset="0"/>
              </a:rPr>
              <a:t>$ gem install </a:t>
            </a:r>
            <a:r>
              <a:rPr lang="en-GB" sz="1500" b="1" dirty="0" err="1">
                <a:latin typeface="Roboto Mono for Powerline" pitchFamily="2" charset="0"/>
                <a:ea typeface="Roboto Mono for Powerline" pitchFamily="2" charset="0"/>
              </a:rPr>
              <a:t>twurl</a:t>
            </a:r>
            <a:endParaRPr lang="en-GB" sz="1500" b="1" dirty="0">
              <a:latin typeface="Roboto Mono for Powerline" pitchFamily="2" charset="0"/>
              <a:ea typeface="Roboto Mono for Powerline" pitchFamily="2" charset="0"/>
            </a:endParaRPr>
          </a:p>
          <a:p>
            <a:pPr marL="0" indent="0" eaLnBrk="0" fontAlgn="base" hangingPunct="0">
              <a:lnSpc>
                <a:spcPct val="100000"/>
              </a:lnSpc>
              <a:spcBef>
                <a:spcPct val="0"/>
              </a:spcBef>
              <a:spcAft>
                <a:spcPct val="0"/>
              </a:spcAft>
              <a:buNone/>
            </a:pPr>
            <a:r>
              <a:rPr lang="en-GB" sz="1500" b="1" dirty="0">
                <a:latin typeface="Roboto Mono for Powerline" pitchFamily="2" charset="0"/>
                <a:ea typeface="Roboto Mono for Powerline" pitchFamily="2" charset="0"/>
              </a:rPr>
              <a:t>$ </a:t>
            </a:r>
            <a:r>
              <a:rPr lang="en-US" altLang="en-US" sz="1500" b="1" dirty="0" err="1">
                <a:solidFill>
                  <a:srgbClr val="24292E"/>
                </a:solidFill>
                <a:latin typeface="Roboto Mono for Powerline" pitchFamily="2" charset="0"/>
                <a:ea typeface="Roboto Mono for Powerline" pitchFamily="2" charset="0"/>
              </a:rPr>
              <a:t>twurl</a:t>
            </a:r>
            <a:r>
              <a:rPr lang="en-US" altLang="en-US" sz="1500" b="1" dirty="0">
                <a:solidFill>
                  <a:srgbClr val="24292E"/>
                </a:solidFill>
                <a:latin typeface="Roboto Mono for Powerline" pitchFamily="2" charset="0"/>
                <a:ea typeface="Roboto Mono for Powerline" pitchFamily="2" charset="0"/>
              </a:rPr>
              <a:t> authorize --consumer-key </a:t>
            </a:r>
            <a:r>
              <a:rPr lang="en-US" altLang="en-US" sz="1500" b="1" i="1" u="sng" dirty="0">
                <a:solidFill>
                  <a:srgbClr val="24292E"/>
                </a:solidFill>
                <a:latin typeface="Roboto Mono for Powerline" pitchFamily="2" charset="0"/>
                <a:ea typeface="Roboto Mono for Powerline" pitchFamily="2" charset="0"/>
              </a:rPr>
              <a:t>key</a:t>
            </a:r>
            <a:r>
              <a:rPr lang="en-US" altLang="en-US" sz="1500" b="1" dirty="0">
                <a:solidFill>
                  <a:srgbClr val="24292E"/>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b="1" dirty="0">
                <a:solidFill>
                  <a:srgbClr val="24292E"/>
                </a:solidFill>
                <a:latin typeface="Roboto Mono for Powerline" pitchFamily="2" charset="0"/>
                <a:ea typeface="Roboto Mono for Powerline" pitchFamily="2" charset="0"/>
              </a:rPr>
              <a:t>                  --consumer-secret </a:t>
            </a:r>
            <a:r>
              <a:rPr lang="en-US" altLang="en-US" sz="1500" b="1" i="1" u="sng" dirty="0">
                <a:solidFill>
                  <a:srgbClr val="24292E"/>
                </a:solidFill>
                <a:latin typeface="Roboto Mono for Powerline" pitchFamily="2" charset="0"/>
                <a:ea typeface="Roboto Mono for Powerline" pitchFamily="2" charset="0"/>
              </a:rPr>
              <a:t>secret</a:t>
            </a:r>
          </a:p>
          <a:p>
            <a:pPr marL="0" indent="0" eaLnBrk="0" fontAlgn="base" hangingPunct="0">
              <a:lnSpc>
                <a:spcPct val="100000"/>
              </a:lnSpc>
              <a:spcBef>
                <a:spcPct val="0"/>
              </a:spcBef>
              <a:spcAft>
                <a:spcPct val="0"/>
              </a:spcAft>
              <a:buNone/>
            </a:pPr>
            <a:r>
              <a:rPr lang="en-GB" sz="1500" b="1" dirty="0">
                <a:latin typeface="Roboto Mono for Powerline" pitchFamily="2" charset="0"/>
                <a:ea typeface="Roboto Mono for Powerline" pitchFamily="2" charset="0"/>
              </a:rPr>
              <a:t>$ </a:t>
            </a:r>
            <a:r>
              <a:rPr lang="en-US" altLang="en-US" sz="1500" b="1" dirty="0" err="1">
                <a:solidFill>
                  <a:srgbClr val="24292E"/>
                </a:solidFill>
                <a:latin typeface="Roboto Mono for Powerline" pitchFamily="2" charset="0"/>
                <a:ea typeface="Roboto Mono for Powerline" pitchFamily="2" charset="0"/>
              </a:rPr>
              <a:t>twurl</a:t>
            </a:r>
            <a:r>
              <a:rPr lang="en-US" altLang="en-US" sz="1500" b="1" dirty="0">
                <a:solidFill>
                  <a:srgbClr val="24292E"/>
                </a:solidFill>
                <a:latin typeface="Roboto Mono for Powerline" pitchFamily="2" charset="0"/>
                <a:ea typeface="Roboto Mono for Powerline" pitchFamily="2" charset="0"/>
              </a:rPr>
              <a:t> authorize --consumer-key </a:t>
            </a:r>
            <a:r>
              <a:rPr lang="en-US" altLang="en-US" sz="1500" b="1" i="1" dirty="0">
                <a:solidFill>
                  <a:srgbClr val="24292E"/>
                </a:solidFill>
                <a:latin typeface="Roboto Mono for Powerline" pitchFamily="2" charset="0"/>
                <a:ea typeface="Roboto Mono for Powerline" pitchFamily="2" charset="0"/>
              </a:rPr>
              <a:t>key</a:t>
            </a:r>
            <a:r>
              <a:rPr lang="en-US" altLang="en-US" sz="1500" b="1" dirty="0">
                <a:solidFill>
                  <a:srgbClr val="24292E"/>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b="1" dirty="0">
                <a:solidFill>
                  <a:srgbClr val="24292E"/>
                </a:solidFill>
                <a:latin typeface="Roboto Mono for Powerline" pitchFamily="2" charset="0"/>
                <a:ea typeface="Roboto Mono for Powerline" pitchFamily="2" charset="0"/>
              </a:rPr>
              <a:t>                  --consumer-secret secret</a:t>
            </a:r>
          </a:p>
          <a:p>
            <a:pPr marL="0" indent="0" eaLnBrk="0" fontAlgn="base" hangingPunct="0">
              <a:lnSpc>
                <a:spcPct val="100000"/>
              </a:lnSpc>
              <a:spcBef>
                <a:spcPct val="0"/>
              </a:spcBef>
              <a:spcAft>
                <a:spcPct val="0"/>
              </a:spcAft>
              <a:buNone/>
            </a:pPr>
            <a:r>
              <a:rPr lang="en-US" altLang="en-US" sz="1500" b="1" dirty="0">
                <a:solidFill>
                  <a:prstClr val="black"/>
                </a:solidFill>
                <a:latin typeface="Roboto Mono for Powerline" pitchFamily="2" charset="0"/>
                <a:ea typeface="Roboto Mono for Powerline" pitchFamily="2" charset="0"/>
              </a:rPr>
              <a:t>$ </a:t>
            </a:r>
            <a:r>
              <a:rPr lang="en-US" altLang="en-US" sz="1500" b="1" dirty="0" err="1">
                <a:solidFill>
                  <a:prstClr val="black"/>
                </a:solidFill>
                <a:latin typeface="Roboto Mono for Powerline" pitchFamily="2" charset="0"/>
                <a:ea typeface="Roboto Mono for Powerline" pitchFamily="2" charset="0"/>
              </a:rPr>
              <a:t>twurl</a:t>
            </a:r>
            <a:r>
              <a:rPr lang="en-US" altLang="en-US" sz="1500" b="1" dirty="0">
                <a:solidFill>
                  <a:prstClr val="black"/>
                </a:solidFill>
                <a:latin typeface="Roboto Mono for Powerline" pitchFamily="2" charset="0"/>
                <a:ea typeface="Roboto Mono for Powerline" pitchFamily="2" charset="0"/>
              </a:rPr>
              <a:t> "/1.1/search/</a:t>
            </a:r>
            <a:r>
              <a:rPr lang="en-US" altLang="en-US" sz="1500" b="1" dirty="0" err="1">
                <a:solidFill>
                  <a:prstClr val="black"/>
                </a:solidFill>
                <a:latin typeface="Roboto Mono for Powerline" pitchFamily="2" charset="0"/>
                <a:ea typeface="Roboto Mono for Powerline" pitchFamily="2" charset="0"/>
              </a:rPr>
              <a:t>tweets.json?q</a:t>
            </a:r>
            <a:r>
              <a:rPr lang="en-US" altLang="en-US" sz="1500" b="1" dirty="0">
                <a:solidFill>
                  <a:prstClr val="black"/>
                </a:solidFill>
                <a:latin typeface="Roboto Mono for Powerline" pitchFamily="2" charset="0"/>
                <a:ea typeface="Roboto Mono for Powerline" pitchFamily="2" charset="0"/>
              </a:rPr>
              <a:t>=earthquake“</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"statuses":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r>
              <a:rPr lang="en-US" altLang="en-US" sz="1500" dirty="0" err="1">
                <a:solidFill>
                  <a:prstClr val="black"/>
                </a:solidFill>
                <a:latin typeface="Roboto Mono for Powerline" pitchFamily="2" charset="0"/>
                <a:ea typeface="Roboto Mono for Powerline" pitchFamily="2" charset="0"/>
              </a:rPr>
              <a:t>created_at</a:t>
            </a:r>
            <a:r>
              <a:rPr lang="en-US" altLang="en-US" sz="1500" dirty="0">
                <a:solidFill>
                  <a:prstClr val="black"/>
                </a:solidFill>
                <a:latin typeface="Roboto Mono for Powerline" pitchFamily="2" charset="0"/>
                <a:ea typeface="Roboto Mono for Powerline" pitchFamily="2" charset="0"/>
              </a:rPr>
              <a:t>": "Mon Feb 12 10:58:42 +0000 2018",</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"id": 963004430915289100,</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r>
              <a:rPr lang="en-US" altLang="en-US" sz="1500" dirty="0" err="1">
                <a:solidFill>
                  <a:prstClr val="black"/>
                </a:solidFill>
                <a:latin typeface="Roboto Mono for Powerline" pitchFamily="2" charset="0"/>
                <a:ea typeface="Roboto Mono for Powerline" pitchFamily="2" charset="0"/>
              </a:rPr>
              <a:t>id_str</a:t>
            </a:r>
            <a:r>
              <a:rPr lang="en-US" altLang="en-US" sz="1500" dirty="0">
                <a:solidFill>
                  <a:prstClr val="black"/>
                </a:solidFill>
                <a:latin typeface="Roboto Mono for Powerline" pitchFamily="2" charset="0"/>
                <a:ea typeface="Roboto Mono for Powerline" pitchFamily="2" charset="0"/>
              </a:rPr>
              <a:t>": "963004430915289088",</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"text": "RT @Independent: Magnitude 4.4 earthquake strikes near Beijing https://t.co/usygUyOkyA",</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"truncated": false,</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"entities":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"hashtags":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"symbols":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r>
              <a:rPr lang="en-US" altLang="en-US" sz="1500" dirty="0" err="1">
                <a:solidFill>
                  <a:prstClr val="black"/>
                </a:solidFill>
                <a:latin typeface="Roboto Mono for Powerline" pitchFamily="2" charset="0"/>
                <a:ea typeface="Roboto Mono for Powerline" pitchFamily="2" charset="0"/>
              </a:rPr>
              <a:t>user_mentions</a:t>
            </a:r>
            <a:r>
              <a:rPr lang="en-US" altLang="en-US" sz="1500" dirty="0">
                <a:solidFill>
                  <a:prstClr val="black"/>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r>
              <a:rPr lang="en-US" altLang="en-US" sz="1500" dirty="0" err="1">
                <a:solidFill>
                  <a:prstClr val="black"/>
                </a:solidFill>
                <a:latin typeface="Roboto Mono for Powerline" pitchFamily="2" charset="0"/>
                <a:ea typeface="Roboto Mono for Powerline" pitchFamily="2" charset="0"/>
              </a:rPr>
              <a:t>screen_name</a:t>
            </a:r>
            <a:r>
              <a:rPr lang="en-US" altLang="en-US" sz="1500" dirty="0">
                <a:solidFill>
                  <a:prstClr val="black"/>
                </a:solidFill>
                <a:latin typeface="Roboto Mono for Powerline" pitchFamily="2" charset="0"/>
                <a:ea typeface="Roboto Mono for Powerline" pitchFamily="2" charset="0"/>
              </a:rPr>
              <a:t>": "Independent",</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"name": "The Independent",</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"id": 16973333,</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r>
              <a:rPr lang="en-US" altLang="en-US" sz="1500" dirty="0" err="1">
                <a:solidFill>
                  <a:prstClr val="black"/>
                </a:solidFill>
                <a:latin typeface="Roboto Mono for Powerline" pitchFamily="2" charset="0"/>
                <a:ea typeface="Roboto Mono for Powerline" pitchFamily="2" charset="0"/>
              </a:rPr>
              <a:t>id_str</a:t>
            </a:r>
            <a:r>
              <a:rPr lang="en-US" altLang="en-US" sz="1500" dirty="0">
                <a:solidFill>
                  <a:prstClr val="black"/>
                </a:solidFill>
                <a:latin typeface="Roboto Mono for Powerline" pitchFamily="2" charset="0"/>
                <a:ea typeface="Roboto Mono for Powerline" pitchFamily="2" charset="0"/>
              </a:rPr>
              <a:t>": "16973333",</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"indices":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3,</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15</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r>
              <a:rPr lang="en-US" altLang="en-US" sz="1500" dirty="0" err="1">
                <a:solidFill>
                  <a:prstClr val="black"/>
                </a:solidFill>
                <a:latin typeface="Roboto Mono for Powerline" pitchFamily="2" charset="0"/>
                <a:ea typeface="Roboto Mono for Powerline" pitchFamily="2" charset="0"/>
              </a:rPr>
              <a:t>urls</a:t>
            </a:r>
            <a:r>
              <a:rPr lang="en-US" altLang="en-US" sz="1500" dirty="0">
                <a:solidFill>
                  <a:prstClr val="black"/>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r>
              <a:rPr lang="en-US" altLang="en-US" sz="1500" dirty="0" err="1">
                <a:solidFill>
                  <a:prstClr val="black"/>
                </a:solidFill>
                <a:latin typeface="Roboto Mono for Powerline" pitchFamily="2" charset="0"/>
                <a:ea typeface="Roboto Mono for Powerline" pitchFamily="2" charset="0"/>
              </a:rPr>
              <a:t>url</a:t>
            </a:r>
            <a:r>
              <a:rPr lang="en-US" altLang="en-US" sz="1500" dirty="0">
                <a:solidFill>
                  <a:prstClr val="black"/>
                </a:solidFill>
                <a:latin typeface="Roboto Mono for Powerline" pitchFamily="2" charset="0"/>
                <a:ea typeface="Roboto Mono for Powerline" pitchFamily="2" charset="0"/>
              </a:rPr>
              <a:t>": "https://t.co/</a:t>
            </a:r>
            <a:r>
              <a:rPr lang="en-US" altLang="en-US" sz="1500" dirty="0" err="1">
                <a:solidFill>
                  <a:prstClr val="black"/>
                </a:solidFill>
                <a:latin typeface="Roboto Mono for Powerline" pitchFamily="2" charset="0"/>
                <a:ea typeface="Roboto Mono for Powerline" pitchFamily="2" charset="0"/>
              </a:rPr>
              <a:t>usygUyOkyA</a:t>
            </a:r>
            <a:r>
              <a:rPr lang="en-US" altLang="en-US" sz="1500" dirty="0">
                <a:solidFill>
                  <a:prstClr val="black"/>
                </a:solidFill>
                <a:latin typeface="Roboto Mono for Powerline" pitchFamily="2" charset="0"/>
                <a:ea typeface="Roboto Mono for Powerline" pitchFamily="2" charset="0"/>
              </a:rPr>
              <a:t>",</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r>
              <a:rPr lang="en-US" altLang="en-US" sz="1500" dirty="0" err="1">
                <a:solidFill>
                  <a:prstClr val="black"/>
                </a:solidFill>
                <a:latin typeface="Roboto Mono for Powerline" pitchFamily="2" charset="0"/>
                <a:ea typeface="Roboto Mono for Powerline" pitchFamily="2" charset="0"/>
              </a:rPr>
              <a:t>expanded_url</a:t>
            </a:r>
            <a:r>
              <a:rPr lang="en-US" altLang="en-US" sz="1500" dirty="0">
                <a:solidFill>
                  <a:prstClr val="black"/>
                </a:solidFill>
                <a:latin typeface="Roboto Mono for Powerline" pitchFamily="2" charset="0"/>
                <a:ea typeface="Roboto Mono for Powerline" pitchFamily="2" charset="0"/>
              </a:rPr>
              <a:t>": "http://www.independent.co.uk/news/world/asia/beijing-earthquake-latest-update-china-magnitude-hebei-tremors-capital-a8206336.html",</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r>
              <a:rPr lang="en-US" altLang="en-US" sz="1500" dirty="0" err="1">
                <a:solidFill>
                  <a:prstClr val="black"/>
                </a:solidFill>
                <a:latin typeface="Roboto Mono for Powerline" pitchFamily="2" charset="0"/>
                <a:ea typeface="Roboto Mono for Powerline" pitchFamily="2" charset="0"/>
              </a:rPr>
              <a:t>display_url</a:t>
            </a:r>
            <a:r>
              <a:rPr lang="en-US" altLang="en-US" sz="1500" dirty="0">
                <a:solidFill>
                  <a:prstClr val="black"/>
                </a:solidFill>
                <a:latin typeface="Roboto Mono for Powerline" pitchFamily="2" charset="0"/>
                <a:ea typeface="Roboto Mono for Powerline" pitchFamily="2" charset="0"/>
              </a:rPr>
              <a:t>": "independent.co.uk/news/world/</a:t>
            </a:r>
            <a:r>
              <a:rPr lang="en-US" altLang="en-US" sz="1500" dirty="0" err="1">
                <a:solidFill>
                  <a:prstClr val="black"/>
                </a:solidFill>
                <a:latin typeface="Roboto Mono for Powerline" pitchFamily="2" charset="0"/>
                <a:ea typeface="Roboto Mono for Powerline" pitchFamily="2" charset="0"/>
              </a:rPr>
              <a:t>asi</a:t>
            </a:r>
            <a:r>
              <a:rPr lang="en-US" altLang="en-US" sz="1500" dirty="0">
                <a:solidFill>
                  <a:prstClr val="black"/>
                </a:solidFill>
                <a:latin typeface="Roboto Mono for Powerline" pitchFamily="2" charset="0"/>
                <a:ea typeface="Roboto Mono for Powerline" pitchFamily="2" charset="0"/>
              </a:rPr>
              <a:t>…",</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"indices":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63,</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86</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 </a:t>
            </a:r>
          </a:p>
          <a:p>
            <a:pPr marL="0" indent="0" eaLnBrk="0" fontAlgn="base" hangingPunct="0">
              <a:lnSpc>
                <a:spcPct val="100000"/>
              </a:lnSpc>
              <a:spcBef>
                <a:spcPct val="0"/>
              </a:spcBef>
              <a:spcAft>
                <a:spcPct val="0"/>
              </a:spcAft>
              <a:buNone/>
            </a:pPr>
            <a:r>
              <a:rPr lang="en-US" altLang="en-US" sz="975" dirty="0">
                <a:solidFill>
                  <a:prstClr val="black"/>
                </a:solidFill>
                <a:latin typeface="Roboto Mono for Powerline" pitchFamily="2" charset="0"/>
                <a:ea typeface="Roboto Mono for Powerline" pitchFamily="2" charset="0"/>
              </a:rPr>
              <a:t> </a:t>
            </a:r>
          </a:p>
          <a:p>
            <a:pPr marL="0" indent="0">
              <a:buNone/>
            </a:pPr>
            <a:endParaRPr lang="en-GB" sz="2100" dirty="0"/>
          </a:p>
          <a:p>
            <a:pPr lvl="1"/>
            <a:endParaRPr lang="en-GB" sz="1800" dirty="0"/>
          </a:p>
          <a:p>
            <a:pPr marL="0" indent="0">
              <a:buNone/>
            </a:pPr>
            <a:endParaRPr lang="en-GB" sz="2100" dirty="0"/>
          </a:p>
        </p:txBody>
      </p:sp>
      <p:sp>
        <p:nvSpPr>
          <p:cNvPr id="12" name="Rectangle 11"/>
          <p:cNvSpPr/>
          <p:nvPr/>
        </p:nvSpPr>
        <p:spPr>
          <a:xfrm>
            <a:off x="4572000" y="5157460"/>
            <a:ext cx="3943348" cy="842963"/>
          </a:xfrm>
          <a:prstGeom prst="rect">
            <a:avLst/>
          </a:prstGeom>
          <a:gradFill flip="none" rotWithShape="1">
            <a:gsLst>
              <a:gs pos="100000">
                <a:srgbClr val="E7E6E6">
                  <a:alpha val="0"/>
                </a:srgbClr>
              </a:gs>
              <a:gs pos="57000">
                <a:srgbClr val="E7E6E6"/>
              </a:gs>
              <a:gs pos="0">
                <a:schemeClr val="bg2">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Rectangle 10"/>
          <p:cNvSpPr/>
          <p:nvPr/>
        </p:nvSpPr>
        <p:spPr>
          <a:xfrm>
            <a:off x="4521993" y="1881905"/>
            <a:ext cx="3993355" cy="2308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TextBox 12"/>
          <p:cNvSpPr txBox="1"/>
          <p:nvPr/>
        </p:nvSpPr>
        <p:spPr>
          <a:xfrm>
            <a:off x="4521993" y="1881905"/>
            <a:ext cx="3178142" cy="230832"/>
          </a:xfrm>
          <a:prstGeom prst="rect">
            <a:avLst/>
          </a:prstGeom>
          <a:noFill/>
        </p:spPr>
        <p:txBody>
          <a:bodyPr wrap="square" rtlCol="0">
            <a:spAutoFit/>
          </a:bodyPr>
          <a:lstStyle/>
          <a:p>
            <a:r>
              <a:rPr lang="en-GB" sz="900" dirty="0">
                <a:solidFill>
                  <a:schemeClr val="bg1"/>
                </a:solidFill>
              </a:rPr>
              <a:t>Example</a:t>
            </a:r>
            <a:endParaRPr lang="en-GB" sz="1200" dirty="0">
              <a:solidFill>
                <a:schemeClr val="bg1"/>
              </a:solidFill>
            </a:endParaRPr>
          </a:p>
        </p:txBody>
      </p:sp>
    </p:spTree>
    <p:extLst>
      <p:ext uri="{BB962C8B-B14F-4D97-AF65-F5344CB8AC3E}">
        <p14:creationId xmlns:p14="http://schemas.microsoft.com/office/powerpoint/2010/main" val="5694937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Automatic Data Collection on Twitter</a:t>
            </a:r>
          </a:p>
        </p:txBody>
      </p:sp>
      <p:sp>
        <p:nvSpPr>
          <p:cNvPr id="3" name="Subtitle 2"/>
          <p:cNvSpPr>
            <a:spLocks noGrp="1"/>
          </p:cNvSpPr>
          <p:nvPr>
            <p:ph type="subTitle" idx="1"/>
          </p:nvPr>
        </p:nvSpPr>
        <p:spPr/>
        <p:txBody>
          <a:bodyPr/>
          <a:lstStyle/>
          <a:p>
            <a:r>
              <a:rPr lang="en-GB" dirty="0"/>
              <a:t>Hands-on</a:t>
            </a:r>
          </a:p>
        </p:txBody>
      </p:sp>
    </p:spTree>
    <p:extLst>
      <p:ext uri="{BB962C8B-B14F-4D97-AF65-F5344CB8AC3E}">
        <p14:creationId xmlns:p14="http://schemas.microsoft.com/office/powerpoint/2010/main" val="30406869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sp>
        <p:nvSpPr>
          <p:cNvPr id="3" name="Content Placeholder 2"/>
          <p:cNvSpPr>
            <a:spLocks noGrp="1"/>
          </p:cNvSpPr>
          <p:nvPr>
            <p:ph idx="1"/>
          </p:nvPr>
        </p:nvSpPr>
        <p:spPr>
          <a:xfrm>
            <a:off x="628650" y="2226469"/>
            <a:ext cx="6498772" cy="3263504"/>
          </a:xfrm>
        </p:spPr>
        <p:txBody>
          <a:bodyPr>
            <a:normAutofit fontScale="92500"/>
          </a:bodyPr>
          <a:lstStyle/>
          <a:p>
            <a:r>
              <a:rPr lang="en-GB" dirty="0"/>
              <a:t>Data </a:t>
            </a:r>
            <a:r>
              <a:rPr lang="en-GB" b="1" dirty="0"/>
              <a:t>collection can be done automatically</a:t>
            </a:r>
            <a:r>
              <a:rPr lang="en-GB" dirty="0"/>
              <a:t> using the APIs of different social media platforms.</a:t>
            </a:r>
          </a:p>
          <a:p>
            <a:r>
              <a:rPr lang="en-GB" b="1" dirty="0"/>
              <a:t>Social media platform usage varies </a:t>
            </a:r>
            <a:r>
              <a:rPr lang="en-GB" dirty="0"/>
              <a:t>greatly across countries and demographics (e.g., target, information, etc.).</a:t>
            </a:r>
          </a:p>
          <a:p>
            <a:r>
              <a:rPr lang="en-GB" dirty="0"/>
              <a:t>Access to social media data </a:t>
            </a:r>
            <a:r>
              <a:rPr lang="en-GB" b="1" dirty="0"/>
              <a:t>can be limited </a:t>
            </a:r>
            <a:r>
              <a:rPr lang="en-GB" dirty="0"/>
              <a:t>using APIs restrictions.</a:t>
            </a:r>
          </a:p>
          <a:p>
            <a:pPr marL="0" indent="0">
              <a:buNone/>
            </a:pPr>
            <a:endParaRPr lang="en-GB" dirty="0"/>
          </a:p>
          <a:p>
            <a:pPr lvl="1"/>
            <a:endParaRPr lang="en-GB" dirty="0"/>
          </a:p>
          <a:p>
            <a:pPr marL="0" indent="0">
              <a:buNone/>
            </a:pPr>
            <a:endParaRPr lang="en-GB" dirty="0"/>
          </a:p>
        </p:txBody>
      </p:sp>
      <p:pic>
        <p:nvPicPr>
          <p:cNvPr id="4" name="Picture 6" descr="Image result for social m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117493" y="2871390"/>
            <a:ext cx="4275779" cy="110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7793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Curation </a:t>
            </a:r>
            <a:r>
              <a:rPr lang="en-US" dirty="0" smtClean="0"/>
              <a:t>(Filtering)</a:t>
            </a:r>
            <a:endParaRPr lang="en-US" dirty="0"/>
          </a:p>
        </p:txBody>
      </p:sp>
      <p:sp>
        <p:nvSpPr>
          <p:cNvPr id="4" name="Rectangle 3"/>
          <p:cNvSpPr/>
          <p:nvPr/>
        </p:nvSpPr>
        <p:spPr>
          <a:xfrm>
            <a:off x="1848408" y="4902822"/>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5" name="Rectangle 4"/>
          <p:cNvSpPr/>
          <p:nvPr/>
        </p:nvSpPr>
        <p:spPr>
          <a:xfrm>
            <a:off x="3951090" y="4902822"/>
            <a:ext cx="1065097" cy="610935"/>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6" name="Rectangle 5"/>
          <p:cNvSpPr/>
          <p:nvPr/>
        </p:nvSpPr>
        <p:spPr>
          <a:xfrm>
            <a:off x="6053772" y="4902822"/>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cxnSp>
        <p:nvCxnSpPr>
          <p:cNvPr id="7" name="Straight Arrow Connector 6"/>
          <p:cNvCxnSpPr>
            <a:stCxn id="4" idx="3"/>
            <a:endCxn id="5" idx="1"/>
          </p:cNvCxnSpPr>
          <p:nvPr/>
        </p:nvCxnSpPr>
        <p:spPr>
          <a:xfrm>
            <a:off x="2913505" y="5208290"/>
            <a:ext cx="103758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5" idx="3"/>
            <a:endCxn id="6" idx="1"/>
          </p:cNvCxnSpPr>
          <p:nvPr/>
        </p:nvCxnSpPr>
        <p:spPr>
          <a:xfrm>
            <a:off x="5016187" y="5208290"/>
            <a:ext cx="103758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Content Placeholder 7"/>
          <p:cNvSpPr txBox="1">
            <a:spLocks/>
          </p:cNvSpPr>
          <p:nvPr/>
        </p:nvSpPr>
        <p:spPr>
          <a:xfrm>
            <a:off x="1757640" y="5610895"/>
            <a:ext cx="1155865"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Gather</a:t>
            </a:r>
            <a:r>
              <a:rPr lang="en-GB" sz="1400" dirty="0">
                <a:cs typeface="Roboto Light"/>
              </a:rPr>
              <a:t> data from various information sources</a:t>
            </a:r>
          </a:p>
        </p:txBody>
      </p:sp>
      <p:sp>
        <p:nvSpPr>
          <p:cNvPr id="10" name="Content Placeholder 7"/>
          <p:cNvSpPr txBox="1">
            <a:spLocks/>
          </p:cNvSpPr>
          <p:nvPr/>
        </p:nvSpPr>
        <p:spPr>
          <a:xfrm>
            <a:off x="3687071" y="5610895"/>
            <a:ext cx="1593134"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Extract</a:t>
            </a:r>
            <a:r>
              <a:rPr lang="en-GB" sz="1400" dirty="0">
                <a:cs typeface="Roboto Light"/>
              </a:rPr>
              <a:t> key information, verify trustworthiness, classify, etc.</a:t>
            </a:r>
          </a:p>
        </p:txBody>
      </p:sp>
      <p:sp>
        <p:nvSpPr>
          <p:cNvPr id="11" name="Content Placeholder 7"/>
          <p:cNvSpPr txBox="1">
            <a:spLocks/>
          </p:cNvSpPr>
          <p:nvPr/>
        </p:nvSpPr>
        <p:spPr>
          <a:xfrm>
            <a:off x="6100116" y="5610895"/>
            <a:ext cx="1354566"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Connect </a:t>
            </a:r>
            <a:r>
              <a:rPr lang="en-GB" sz="1400" dirty="0">
                <a:cs typeface="Roboto Light"/>
              </a:rPr>
              <a:t>and</a:t>
            </a:r>
            <a:r>
              <a:rPr lang="en-GB" sz="1400" b="1" dirty="0">
                <a:cs typeface="Roboto Light"/>
              </a:rPr>
              <a:t> Visualise</a:t>
            </a:r>
            <a:r>
              <a:rPr lang="en-GB" sz="1400" dirty="0">
                <a:cs typeface="Roboto Light"/>
              </a:rPr>
              <a:t> information.</a:t>
            </a:r>
          </a:p>
        </p:txBody>
      </p:sp>
      <p:sp>
        <p:nvSpPr>
          <p:cNvPr id="12" name="Rectangle 11"/>
          <p:cNvSpPr/>
          <p:nvPr/>
        </p:nvSpPr>
        <p:spPr>
          <a:xfrm>
            <a:off x="5016187" y="4412512"/>
            <a:ext cx="3330371" cy="119838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flipV="1">
            <a:off x="5571460" y="5610894"/>
            <a:ext cx="2927498" cy="9025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481164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28954" y="1063228"/>
            <a:ext cx="6687372" cy="475562"/>
          </a:xfrm>
        </p:spPr>
        <p:txBody>
          <a:bodyPr>
            <a:normAutofit fontScale="90000"/>
          </a:bodyPr>
          <a:lstStyle/>
          <a:p>
            <a:r>
              <a:rPr lang="en-US" dirty="0" smtClean="0"/>
              <a:t>Twitter Data and Crises</a:t>
            </a:r>
            <a:endParaRPr lang="en-US" dirty="0"/>
          </a:p>
        </p:txBody>
      </p:sp>
      <p:sp>
        <p:nvSpPr>
          <p:cNvPr id="6" name="Rounded Rectangle 5"/>
          <p:cNvSpPr/>
          <p:nvPr/>
        </p:nvSpPr>
        <p:spPr>
          <a:xfrm>
            <a:off x="1305636" y="2045329"/>
            <a:ext cx="1998222" cy="1437677"/>
          </a:xfrm>
          <a:prstGeom prst="roundRect">
            <a:avLst/>
          </a:prstGeom>
          <a:blipFill dpi="0" rotWithShape="1">
            <a:blip r:embed="rId2" cstate="print">
              <a:extLst>
                <a:ext uri="{28A0092B-C50C-407E-A947-70E740481C1C}">
                  <a14:useLocalDpi xmlns:a14="http://schemas.microsoft.com/office/drawing/2010/main" val="0"/>
                </a:ext>
              </a:extLst>
            </a:blip>
            <a:srcRect/>
            <a:stretch>
              <a:fillRect l="-10578" r="-12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3627894" y="1808820"/>
            <a:ext cx="1836204" cy="1251406"/>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350" dirty="0"/>
              <a:t>People of NSW, be careful because there's fires spreading! Stay safe everyone!</a:t>
            </a:r>
          </a:p>
        </p:txBody>
      </p:sp>
      <p:sp>
        <p:nvSpPr>
          <p:cNvPr id="8" name="Rounded Rectangle 7"/>
          <p:cNvSpPr/>
          <p:nvPr/>
        </p:nvSpPr>
        <p:spPr>
          <a:xfrm>
            <a:off x="3573888" y="3651610"/>
            <a:ext cx="1998222" cy="1437677"/>
          </a:xfrm>
          <a:prstGeom prst="round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Connector 8"/>
          <p:cNvCxnSpPr>
            <a:stCxn id="12" idx="1"/>
          </p:cNvCxnSpPr>
          <p:nvPr/>
        </p:nvCxnSpPr>
        <p:spPr>
          <a:xfrm flipH="1">
            <a:off x="3303858" y="2306829"/>
            <a:ext cx="324036" cy="0"/>
          </a:xfrm>
          <a:prstGeom prst="line">
            <a:avLst/>
          </a:prstGeom>
          <a:ln w="25400">
            <a:prstDash val="sysDot"/>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1251630" y="4255360"/>
            <a:ext cx="2106234" cy="1251406"/>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350" dirty="0">
                <a:solidFill>
                  <a:schemeClr val="tx1"/>
                </a:solidFill>
              </a:rPr>
              <a:t>Hundreds of volunteers in Mexico tried to unearth children they hoped were still alive beneath a school's ruins</a:t>
            </a:r>
          </a:p>
        </p:txBody>
      </p:sp>
      <p:cxnSp>
        <p:nvCxnSpPr>
          <p:cNvPr id="11" name="Straight Connector 10"/>
          <p:cNvCxnSpPr/>
          <p:nvPr/>
        </p:nvCxnSpPr>
        <p:spPr>
          <a:xfrm flipH="1">
            <a:off x="3361074" y="4779150"/>
            <a:ext cx="212814" cy="0"/>
          </a:xfrm>
          <a:prstGeom prst="line">
            <a:avLst/>
          </a:prstGeom>
          <a:ln w="25400">
            <a:prstDash val="sysDot"/>
          </a:ln>
        </p:spPr>
        <p:style>
          <a:lnRef idx="1">
            <a:schemeClr val="accent2"/>
          </a:lnRef>
          <a:fillRef idx="0">
            <a:schemeClr val="accent2"/>
          </a:fillRef>
          <a:effectRef idx="0">
            <a:schemeClr val="accent2"/>
          </a:effectRef>
          <a:fontRef idx="minor">
            <a:schemeClr val="tx1"/>
          </a:fontRef>
        </p:style>
      </p:cxnSp>
      <p:sp>
        <p:nvSpPr>
          <p:cNvPr id="12" name="Rounded Rectangle 11"/>
          <p:cNvSpPr/>
          <p:nvPr/>
        </p:nvSpPr>
        <p:spPr>
          <a:xfrm>
            <a:off x="5813669" y="2477377"/>
            <a:ext cx="1998222" cy="1437677"/>
          </a:xfrm>
          <a:prstGeom prst="round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5813670" y="4255361"/>
            <a:ext cx="1972687" cy="1251406"/>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350" dirty="0">
                <a:solidFill>
                  <a:schemeClr val="tx1"/>
                </a:solidFill>
              </a:rPr>
              <a:t>Two trucks and one car in the water after a road collapse at Hwy 287 and Dillon. #</a:t>
            </a:r>
            <a:r>
              <a:rPr lang="en-US" sz="1350" dirty="0" err="1">
                <a:solidFill>
                  <a:schemeClr val="tx1"/>
                </a:solidFill>
              </a:rPr>
              <a:t>cowx</a:t>
            </a:r>
            <a:r>
              <a:rPr lang="en-US" sz="1350" dirty="0">
                <a:solidFill>
                  <a:schemeClr val="tx1"/>
                </a:solidFill>
              </a:rPr>
              <a:t> #</a:t>
            </a:r>
            <a:r>
              <a:rPr lang="en-US" sz="1350" dirty="0" err="1">
                <a:solidFill>
                  <a:schemeClr val="tx1"/>
                </a:solidFill>
              </a:rPr>
              <a:t>boulderflood</a:t>
            </a:r>
            <a:endParaRPr lang="en-US" sz="1350" dirty="0">
              <a:solidFill>
                <a:schemeClr val="tx1"/>
              </a:solidFill>
            </a:endParaRPr>
          </a:p>
        </p:txBody>
      </p:sp>
      <p:cxnSp>
        <p:nvCxnSpPr>
          <p:cNvPr id="14" name="Straight Connector 13"/>
          <p:cNvCxnSpPr/>
          <p:nvPr/>
        </p:nvCxnSpPr>
        <p:spPr>
          <a:xfrm rot="5400000" flipH="1">
            <a:off x="7354308" y="4077072"/>
            <a:ext cx="324036" cy="0"/>
          </a:xfrm>
          <a:prstGeom prst="line">
            <a:avLst/>
          </a:prstGeom>
          <a:ln w="25400">
            <a:prstDash val="sysDot"/>
          </a:ln>
        </p:spPr>
        <p:style>
          <a:lnRef idx="1">
            <a:schemeClr val="accent2"/>
          </a:lnRef>
          <a:fillRef idx="0">
            <a:schemeClr val="accent2"/>
          </a:fillRef>
          <a:effectRef idx="0">
            <a:schemeClr val="accent2"/>
          </a:effectRef>
          <a:fontRef idx="minor">
            <a:schemeClr val="tx1"/>
          </a:fontRef>
        </p:style>
      </p:cxn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73888" y="1715631"/>
            <a:ext cx="270030" cy="219536"/>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0621" y="4162028"/>
            <a:ext cx="270030" cy="219536"/>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8134" y="4150912"/>
            <a:ext cx="270030" cy="219536"/>
          </a:xfrm>
          <a:prstGeom prst="rect">
            <a:avLst/>
          </a:prstGeom>
        </p:spPr>
      </p:pic>
      <p:sp>
        <p:nvSpPr>
          <p:cNvPr id="18" name="TextBox 17"/>
          <p:cNvSpPr txBox="1"/>
          <p:nvPr/>
        </p:nvSpPr>
        <p:spPr>
          <a:xfrm>
            <a:off x="4059942" y="3161316"/>
            <a:ext cx="1324615" cy="369332"/>
          </a:xfrm>
          <a:prstGeom prst="rect">
            <a:avLst/>
          </a:prstGeom>
          <a:noFill/>
        </p:spPr>
        <p:txBody>
          <a:bodyPr wrap="square" rtlCol="0">
            <a:spAutoFit/>
          </a:bodyPr>
          <a:lstStyle/>
          <a:p>
            <a:r>
              <a:rPr lang="en-US" b="1" dirty="0">
                <a:solidFill>
                  <a:srgbClr val="EF3A39"/>
                </a:solidFill>
                <a:latin typeface="Open Sans" charset="0"/>
                <a:ea typeface="Open Sans" charset="0"/>
                <a:cs typeface="Open Sans" charset="0"/>
              </a:rPr>
              <a:t>CRISIS</a:t>
            </a:r>
          </a:p>
        </p:txBody>
      </p:sp>
      <p:sp>
        <p:nvSpPr>
          <p:cNvPr id="19" name="TextBox 18"/>
          <p:cNvSpPr txBox="1"/>
          <p:nvPr/>
        </p:nvSpPr>
        <p:spPr>
          <a:xfrm>
            <a:off x="1895475" y="3513109"/>
            <a:ext cx="801550" cy="300082"/>
          </a:xfrm>
          <a:prstGeom prst="rect">
            <a:avLst/>
          </a:prstGeom>
          <a:noFill/>
        </p:spPr>
        <p:txBody>
          <a:bodyPr wrap="square" rtlCol="0">
            <a:spAutoFit/>
          </a:bodyPr>
          <a:lstStyle/>
          <a:p>
            <a:r>
              <a:rPr lang="en-US" sz="1350" b="1" dirty="0"/>
              <a:t>Wildfire</a:t>
            </a:r>
          </a:p>
        </p:txBody>
      </p:sp>
      <p:sp>
        <p:nvSpPr>
          <p:cNvPr id="20" name="TextBox 19"/>
          <p:cNvSpPr txBox="1"/>
          <p:nvPr/>
        </p:nvSpPr>
        <p:spPr>
          <a:xfrm>
            <a:off x="6436206" y="2179701"/>
            <a:ext cx="702078" cy="300082"/>
          </a:xfrm>
          <a:prstGeom prst="rect">
            <a:avLst/>
          </a:prstGeom>
          <a:noFill/>
        </p:spPr>
        <p:txBody>
          <a:bodyPr wrap="square" rtlCol="0">
            <a:spAutoFit/>
          </a:bodyPr>
          <a:lstStyle/>
          <a:p>
            <a:r>
              <a:rPr lang="en-US" sz="1350" b="1" dirty="0"/>
              <a:t>Floods</a:t>
            </a:r>
          </a:p>
        </p:txBody>
      </p:sp>
      <p:sp>
        <p:nvSpPr>
          <p:cNvPr id="21" name="TextBox 20"/>
          <p:cNvSpPr txBox="1"/>
          <p:nvPr/>
        </p:nvSpPr>
        <p:spPr>
          <a:xfrm>
            <a:off x="4059942" y="5095853"/>
            <a:ext cx="1134126" cy="300082"/>
          </a:xfrm>
          <a:prstGeom prst="rect">
            <a:avLst/>
          </a:prstGeom>
          <a:noFill/>
        </p:spPr>
        <p:txBody>
          <a:bodyPr wrap="square" rtlCol="0">
            <a:spAutoFit/>
          </a:bodyPr>
          <a:lstStyle/>
          <a:p>
            <a:r>
              <a:rPr lang="en-US" sz="1350" b="1" dirty="0"/>
              <a:t>Earthquake</a:t>
            </a:r>
          </a:p>
        </p:txBody>
      </p:sp>
      <p:pic>
        <p:nvPicPr>
          <p:cNvPr id="22" name="Picture 4" descr="https://cdn.blog.safe.com/wp-content/uploads/2017/09/12092442/4-vs1.png"/>
          <p:cNvPicPr>
            <a:picLocks noChangeAspect="1" noChangeArrowheads="1"/>
          </p:cNvPicPr>
          <p:nvPr/>
        </p:nvPicPr>
        <p:blipFill rotWithShape="1">
          <a:blip r:embed="rId6">
            <a:extLst>
              <a:ext uri="{28A0092B-C50C-407E-A947-70E740481C1C}">
                <a14:useLocalDpi xmlns:a14="http://schemas.microsoft.com/office/drawing/2010/main" val="0"/>
              </a:ext>
            </a:extLst>
          </a:blip>
          <a:srcRect l="50342" t="50162" b="-1719"/>
          <a:stretch/>
        </p:blipFill>
        <p:spPr bwMode="auto">
          <a:xfrm>
            <a:off x="5404394" y="5784455"/>
            <a:ext cx="818550" cy="8498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cdn.blog.safe.com/wp-content/uploads/2017/09/12092442/4-vs1.png"/>
          <p:cNvPicPr>
            <a:picLocks noChangeAspect="1" noChangeArrowheads="1"/>
          </p:cNvPicPr>
          <p:nvPr/>
        </p:nvPicPr>
        <p:blipFill rotWithShape="1">
          <a:blip r:embed="rId6">
            <a:extLst>
              <a:ext uri="{28A0092B-C50C-407E-A947-70E740481C1C}">
                <a14:useLocalDpi xmlns:a14="http://schemas.microsoft.com/office/drawing/2010/main" val="0"/>
              </a:ext>
            </a:extLst>
          </a:blip>
          <a:srcRect t="1" r="49658" b="49564"/>
          <a:stretch/>
        </p:blipFill>
        <p:spPr bwMode="auto">
          <a:xfrm>
            <a:off x="2760205" y="5807014"/>
            <a:ext cx="829822" cy="83136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cdn.blog.safe.com/wp-content/uploads/2017/09/12092442/4-vs1.png"/>
          <p:cNvPicPr>
            <a:picLocks noChangeAspect="1" noChangeArrowheads="1"/>
          </p:cNvPicPr>
          <p:nvPr/>
        </p:nvPicPr>
        <p:blipFill rotWithShape="1">
          <a:blip r:embed="rId6">
            <a:extLst>
              <a:ext uri="{28A0092B-C50C-407E-A947-70E740481C1C}">
                <a14:useLocalDpi xmlns:a14="http://schemas.microsoft.com/office/drawing/2010/main" val="0"/>
              </a:ext>
            </a:extLst>
          </a:blip>
          <a:srcRect t="50364" r="49658" b="-1718"/>
          <a:stretch/>
        </p:blipFill>
        <p:spPr bwMode="auto">
          <a:xfrm>
            <a:off x="4518488" y="5784455"/>
            <a:ext cx="829822" cy="84651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https://cdn.blog.safe.com/wp-content/uploads/2017/09/12092442/4-vs1.png"/>
          <p:cNvPicPr>
            <a:picLocks noChangeAspect="1" noChangeArrowheads="1"/>
          </p:cNvPicPr>
          <p:nvPr/>
        </p:nvPicPr>
        <p:blipFill rotWithShape="1">
          <a:blip r:embed="rId6">
            <a:extLst>
              <a:ext uri="{28A0092B-C50C-407E-A947-70E740481C1C}">
                <a14:useLocalDpi xmlns:a14="http://schemas.microsoft.com/office/drawing/2010/main" val="0"/>
              </a:ext>
            </a:extLst>
          </a:blip>
          <a:srcRect l="50466" t="1" r="-770" b="50209"/>
          <a:stretch/>
        </p:blipFill>
        <p:spPr bwMode="auto">
          <a:xfrm>
            <a:off x="3631975" y="5799392"/>
            <a:ext cx="829215" cy="820732"/>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5404394" y="5634422"/>
            <a:ext cx="900713" cy="119838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190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ppt_w</p:attrName>
                                        </p:attrNameLst>
                                      </p:cBhvr>
                                      <p:tavLst>
                                        <p:tav tm="0">
                                          <p:val>
                                            <p:fltVal val="0"/>
                                          </p:val>
                                        </p:tav>
                                        <p:tav tm="100000">
                                          <p:val>
                                            <p:strVal val="#ppt_w"/>
                                          </p:val>
                                        </p:tav>
                                      </p:tavLst>
                                    </p:anim>
                                    <p:anim calcmode="lin" valueType="num">
                                      <p:cBhvr>
                                        <p:cTn id="47" dur="500" fill="hold"/>
                                        <p:tgtEl>
                                          <p:spTgt spid="9"/>
                                        </p:tgtEl>
                                        <p:attrNameLst>
                                          <p:attrName>ppt_h</p:attrName>
                                        </p:attrNameLst>
                                      </p:cBhvr>
                                      <p:tavLst>
                                        <p:tav tm="0">
                                          <p:val>
                                            <p:fltVal val="0"/>
                                          </p:val>
                                        </p:tav>
                                        <p:tav tm="100000">
                                          <p:val>
                                            <p:strVal val="#ppt_h"/>
                                          </p:val>
                                        </p:tav>
                                      </p:tavLst>
                                    </p:anim>
                                    <p:animEffect transition="in" filter="fade">
                                      <p:cBhvr>
                                        <p:cTn id="48" dur="500"/>
                                        <p:tgtEl>
                                          <p:spTgt spid="9"/>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p:cTn id="51" dur="500" fill="hold"/>
                                        <p:tgtEl>
                                          <p:spTgt spid="7"/>
                                        </p:tgtEl>
                                        <p:attrNameLst>
                                          <p:attrName>ppt_w</p:attrName>
                                        </p:attrNameLst>
                                      </p:cBhvr>
                                      <p:tavLst>
                                        <p:tav tm="0">
                                          <p:val>
                                            <p:fltVal val="0"/>
                                          </p:val>
                                        </p:tav>
                                        <p:tav tm="100000">
                                          <p:val>
                                            <p:strVal val="#ppt_w"/>
                                          </p:val>
                                        </p:tav>
                                      </p:tavLst>
                                    </p:anim>
                                    <p:anim calcmode="lin" valueType="num">
                                      <p:cBhvr>
                                        <p:cTn id="52" dur="500" fill="hold"/>
                                        <p:tgtEl>
                                          <p:spTgt spid="7"/>
                                        </p:tgtEl>
                                        <p:attrNameLst>
                                          <p:attrName>ppt_h</p:attrName>
                                        </p:attrNameLst>
                                      </p:cBhvr>
                                      <p:tavLst>
                                        <p:tav tm="0">
                                          <p:val>
                                            <p:fltVal val="0"/>
                                          </p:val>
                                        </p:tav>
                                        <p:tav tm="100000">
                                          <p:val>
                                            <p:strVal val="#ppt_h"/>
                                          </p:val>
                                        </p:tav>
                                      </p:tavLst>
                                    </p:anim>
                                    <p:animEffect transition="in" filter="fade">
                                      <p:cBhvr>
                                        <p:cTn id="53" dur="500"/>
                                        <p:tgtEl>
                                          <p:spTgt spid="7"/>
                                        </p:tgtEl>
                                      </p:cBhvr>
                                    </p:animEffect>
                                  </p:childTnLst>
                                </p:cTn>
                              </p:par>
                              <p:par>
                                <p:cTn id="54" presetID="53" presetClass="entr" presetSubtype="16"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ppt_w</p:attrName>
                                        </p:attrNameLst>
                                      </p:cBhvr>
                                      <p:tavLst>
                                        <p:tav tm="0">
                                          <p:val>
                                            <p:fltVal val="0"/>
                                          </p:val>
                                        </p:tav>
                                        <p:tav tm="100000">
                                          <p:val>
                                            <p:strVal val="#ppt_w"/>
                                          </p:val>
                                        </p:tav>
                                      </p:tavLst>
                                    </p:anim>
                                    <p:anim calcmode="lin" valueType="num">
                                      <p:cBhvr>
                                        <p:cTn id="57" dur="500" fill="hold"/>
                                        <p:tgtEl>
                                          <p:spTgt spid="15"/>
                                        </p:tgtEl>
                                        <p:attrNameLst>
                                          <p:attrName>ppt_h</p:attrName>
                                        </p:attrNameLst>
                                      </p:cBhvr>
                                      <p:tavLst>
                                        <p:tav tm="0">
                                          <p:val>
                                            <p:fltVal val="0"/>
                                          </p:val>
                                        </p:tav>
                                        <p:tav tm="100000">
                                          <p:val>
                                            <p:strVal val="#ppt_h"/>
                                          </p:val>
                                        </p:tav>
                                      </p:tavLst>
                                    </p:anim>
                                    <p:animEffect transition="in" filter="fade">
                                      <p:cBhvr>
                                        <p:cTn id="58" dur="500"/>
                                        <p:tgtEl>
                                          <p:spTgt spid="15"/>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p:cTn id="61" dur="500" fill="hold"/>
                                        <p:tgtEl>
                                          <p:spTgt spid="10"/>
                                        </p:tgtEl>
                                        <p:attrNameLst>
                                          <p:attrName>ppt_w</p:attrName>
                                        </p:attrNameLst>
                                      </p:cBhvr>
                                      <p:tavLst>
                                        <p:tav tm="0">
                                          <p:val>
                                            <p:fltVal val="0"/>
                                          </p:val>
                                        </p:tav>
                                        <p:tav tm="100000">
                                          <p:val>
                                            <p:strVal val="#ppt_w"/>
                                          </p:val>
                                        </p:tav>
                                      </p:tavLst>
                                    </p:anim>
                                    <p:anim calcmode="lin" valueType="num">
                                      <p:cBhvr>
                                        <p:cTn id="62" dur="500" fill="hold"/>
                                        <p:tgtEl>
                                          <p:spTgt spid="10"/>
                                        </p:tgtEl>
                                        <p:attrNameLst>
                                          <p:attrName>ppt_h</p:attrName>
                                        </p:attrNameLst>
                                      </p:cBhvr>
                                      <p:tavLst>
                                        <p:tav tm="0">
                                          <p:val>
                                            <p:fltVal val="0"/>
                                          </p:val>
                                        </p:tav>
                                        <p:tav tm="100000">
                                          <p:val>
                                            <p:strVal val="#ppt_h"/>
                                          </p:val>
                                        </p:tav>
                                      </p:tavLst>
                                    </p:anim>
                                    <p:animEffect transition="in" filter="fade">
                                      <p:cBhvr>
                                        <p:cTn id="63" dur="500"/>
                                        <p:tgtEl>
                                          <p:spTgt spid="10"/>
                                        </p:tgtEl>
                                      </p:cBhvr>
                                    </p:animEffect>
                                  </p:childTnLst>
                                </p:cTn>
                              </p:par>
                              <p:par>
                                <p:cTn id="64" presetID="53" presetClass="entr" presetSubtype="16" fill="hold"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par>
                                <p:cTn id="69" presetID="53" presetClass="entr" presetSubtype="16"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ppt_w</p:attrName>
                                        </p:attrNameLst>
                                      </p:cBhvr>
                                      <p:tavLst>
                                        <p:tav tm="0">
                                          <p:val>
                                            <p:fltVal val="0"/>
                                          </p:val>
                                        </p:tav>
                                        <p:tav tm="100000">
                                          <p:val>
                                            <p:strVal val="#ppt_w"/>
                                          </p:val>
                                        </p:tav>
                                      </p:tavLst>
                                    </p:anim>
                                    <p:anim calcmode="lin" valueType="num">
                                      <p:cBhvr>
                                        <p:cTn id="72" dur="500" fill="hold"/>
                                        <p:tgtEl>
                                          <p:spTgt spid="16"/>
                                        </p:tgtEl>
                                        <p:attrNameLst>
                                          <p:attrName>ppt_h</p:attrName>
                                        </p:attrNameLst>
                                      </p:cBhvr>
                                      <p:tavLst>
                                        <p:tav tm="0">
                                          <p:val>
                                            <p:fltVal val="0"/>
                                          </p:val>
                                        </p:tav>
                                        <p:tav tm="100000">
                                          <p:val>
                                            <p:strVal val="#ppt_h"/>
                                          </p:val>
                                        </p:tav>
                                      </p:tavLst>
                                    </p:anim>
                                    <p:animEffect transition="in" filter="fade">
                                      <p:cBhvr>
                                        <p:cTn id="73" dur="500"/>
                                        <p:tgtEl>
                                          <p:spTgt spid="16"/>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p:cTn id="76" dur="500" fill="hold"/>
                                        <p:tgtEl>
                                          <p:spTgt spid="13"/>
                                        </p:tgtEl>
                                        <p:attrNameLst>
                                          <p:attrName>ppt_w</p:attrName>
                                        </p:attrNameLst>
                                      </p:cBhvr>
                                      <p:tavLst>
                                        <p:tav tm="0">
                                          <p:val>
                                            <p:fltVal val="0"/>
                                          </p:val>
                                        </p:tav>
                                        <p:tav tm="100000">
                                          <p:val>
                                            <p:strVal val="#ppt_w"/>
                                          </p:val>
                                        </p:tav>
                                      </p:tavLst>
                                    </p:anim>
                                    <p:anim calcmode="lin" valueType="num">
                                      <p:cBhvr>
                                        <p:cTn id="77" dur="500" fill="hold"/>
                                        <p:tgtEl>
                                          <p:spTgt spid="13"/>
                                        </p:tgtEl>
                                        <p:attrNameLst>
                                          <p:attrName>ppt_h</p:attrName>
                                        </p:attrNameLst>
                                      </p:cBhvr>
                                      <p:tavLst>
                                        <p:tav tm="0">
                                          <p:val>
                                            <p:fltVal val="0"/>
                                          </p:val>
                                        </p:tav>
                                        <p:tav tm="100000">
                                          <p:val>
                                            <p:strVal val="#ppt_h"/>
                                          </p:val>
                                        </p:tav>
                                      </p:tavLst>
                                    </p:anim>
                                    <p:animEffect transition="in" filter="fade">
                                      <p:cBhvr>
                                        <p:cTn id="78" dur="500"/>
                                        <p:tgtEl>
                                          <p:spTgt spid="13"/>
                                        </p:tgtEl>
                                      </p:cBhvr>
                                    </p:animEffect>
                                  </p:childTnLst>
                                </p:cTn>
                              </p:par>
                              <p:par>
                                <p:cTn id="79" presetID="53" presetClass="entr" presetSubtype="16" fill="hold" nodeType="with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500" fill="hold"/>
                                        <p:tgtEl>
                                          <p:spTgt spid="14"/>
                                        </p:tgtEl>
                                        <p:attrNameLst>
                                          <p:attrName>ppt_w</p:attrName>
                                        </p:attrNameLst>
                                      </p:cBhvr>
                                      <p:tavLst>
                                        <p:tav tm="0">
                                          <p:val>
                                            <p:fltVal val="0"/>
                                          </p:val>
                                        </p:tav>
                                        <p:tav tm="100000">
                                          <p:val>
                                            <p:strVal val="#ppt_w"/>
                                          </p:val>
                                        </p:tav>
                                      </p:tavLst>
                                    </p:anim>
                                    <p:anim calcmode="lin" valueType="num">
                                      <p:cBhvr>
                                        <p:cTn id="82" dur="500" fill="hold"/>
                                        <p:tgtEl>
                                          <p:spTgt spid="14"/>
                                        </p:tgtEl>
                                        <p:attrNameLst>
                                          <p:attrName>ppt_h</p:attrName>
                                        </p:attrNameLst>
                                      </p:cBhvr>
                                      <p:tavLst>
                                        <p:tav tm="0">
                                          <p:val>
                                            <p:fltVal val="0"/>
                                          </p:val>
                                        </p:tav>
                                        <p:tav tm="100000">
                                          <p:val>
                                            <p:strVal val="#ppt_h"/>
                                          </p:val>
                                        </p:tav>
                                      </p:tavLst>
                                    </p:anim>
                                    <p:animEffect transition="in" filter="fade">
                                      <p:cBhvr>
                                        <p:cTn id="83" dur="500"/>
                                        <p:tgtEl>
                                          <p:spTgt spid="14"/>
                                        </p:tgtEl>
                                      </p:cBhvr>
                                    </p:animEffect>
                                  </p:childTnLst>
                                </p:cTn>
                              </p:par>
                              <p:par>
                                <p:cTn id="84" presetID="53" presetClass="entr" presetSubtype="16" fill="hold" nodeType="with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p:cTn id="86" dur="500" fill="hold"/>
                                        <p:tgtEl>
                                          <p:spTgt spid="17"/>
                                        </p:tgtEl>
                                        <p:attrNameLst>
                                          <p:attrName>ppt_w</p:attrName>
                                        </p:attrNameLst>
                                      </p:cBhvr>
                                      <p:tavLst>
                                        <p:tav tm="0">
                                          <p:val>
                                            <p:fltVal val="0"/>
                                          </p:val>
                                        </p:tav>
                                        <p:tav tm="100000">
                                          <p:val>
                                            <p:strVal val="#ppt_w"/>
                                          </p:val>
                                        </p:tav>
                                      </p:tavLst>
                                    </p:anim>
                                    <p:anim calcmode="lin" valueType="num">
                                      <p:cBhvr>
                                        <p:cTn id="87" dur="500" fill="hold"/>
                                        <p:tgtEl>
                                          <p:spTgt spid="17"/>
                                        </p:tgtEl>
                                        <p:attrNameLst>
                                          <p:attrName>ppt_h</p:attrName>
                                        </p:attrNameLst>
                                      </p:cBhvr>
                                      <p:tavLst>
                                        <p:tav tm="0">
                                          <p:val>
                                            <p:fltVal val="0"/>
                                          </p:val>
                                        </p:tav>
                                        <p:tav tm="100000">
                                          <p:val>
                                            <p:strVal val="#ppt_h"/>
                                          </p:val>
                                        </p:tav>
                                      </p:tavLst>
                                    </p:anim>
                                    <p:animEffect transition="in" filter="fade">
                                      <p:cBhvr>
                                        <p:cTn id="88" dur="500"/>
                                        <p:tgtEl>
                                          <p:spTgt spid="17"/>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500"/>
                                  </p:stCondLst>
                                  <p:childTnLst>
                                    <p:set>
                                      <p:cBhvr>
                                        <p:cTn id="92" dur="1" fill="hold">
                                          <p:stCondLst>
                                            <p:cond delay="0"/>
                                          </p:stCondLst>
                                        </p:cTn>
                                        <p:tgtEl>
                                          <p:spTgt spid="22"/>
                                        </p:tgtEl>
                                        <p:attrNameLst>
                                          <p:attrName>style.visibility</p:attrName>
                                        </p:attrNameLst>
                                      </p:cBhvr>
                                      <p:to>
                                        <p:strVal val="visible"/>
                                      </p:to>
                                    </p:set>
                                    <p:animEffect transition="in" filter="fade">
                                      <p:cBhvr>
                                        <p:cTn id="93" dur="500"/>
                                        <p:tgtEl>
                                          <p:spTgt spid="22"/>
                                        </p:tgtEl>
                                      </p:cBhvr>
                                    </p:animEffect>
                                  </p:childTnLst>
                                </p:cTn>
                              </p:par>
                              <p:par>
                                <p:cTn id="94" presetID="10" presetClass="entr" presetSubtype="0" fill="hold" nodeType="withEffect">
                                  <p:stCondLst>
                                    <p:cond delay="500"/>
                                  </p:stCondLst>
                                  <p:childTnLst>
                                    <p:set>
                                      <p:cBhvr>
                                        <p:cTn id="95" dur="1" fill="hold">
                                          <p:stCondLst>
                                            <p:cond delay="0"/>
                                          </p:stCondLst>
                                        </p:cTn>
                                        <p:tgtEl>
                                          <p:spTgt spid="23"/>
                                        </p:tgtEl>
                                        <p:attrNameLst>
                                          <p:attrName>style.visibility</p:attrName>
                                        </p:attrNameLst>
                                      </p:cBhvr>
                                      <p:to>
                                        <p:strVal val="visible"/>
                                      </p:to>
                                    </p:set>
                                    <p:animEffect transition="in" filter="fade">
                                      <p:cBhvr>
                                        <p:cTn id="96" dur="500"/>
                                        <p:tgtEl>
                                          <p:spTgt spid="23"/>
                                        </p:tgtEl>
                                      </p:cBhvr>
                                    </p:animEffect>
                                  </p:childTnLst>
                                </p:cTn>
                              </p:par>
                              <p:par>
                                <p:cTn id="97" presetID="10" presetClass="entr" presetSubtype="0" fill="hold" nodeType="withEffect">
                                  <p:stCondLst>
                                    <p:cond delay="500"/>
                                  </p:stCondLst>
                                  <p:childTnLst>
                                    <p:set>
                                      <p:cBhvr>
                                        <p:cTn id="98" dur="1" fill="hold">
                                          <p:stCondLst>
                                            <p:cond delay="0"/>
                                          </p:stCondLst>
                                        </p:cTn>
                                        <p:tgtEl>
                                          <p:spTgt spid="24"/>
                                        </p:tgtEl>
                                        <p:attrNameLst>
                                          <p:attrName>style.visibility</p:attrName>
                                        </p:attrNameLst>
                                      </p:cBhvr>
                                      <p:to>
                                        <p:strVal val="visible"/>
                                      </p:to>
                                    </p:set>
                                    <p:animEffect transition="in" filter="fade">
                                      <p:cBhvr>
                                        <p:cTn id="99" dur="500"/>
                                        <p:tgtEl>
                                          <p:spTgt spid="24"/>
                                        </p:tgtEl>
                                      </p:cBhvr>
                                    </p:animEffect>
                                  </p:childTnLst>
                                </p:cTn>
                              </p:par>
                              <p:par>
                                <p:cTn id="100" presetID="10" presetClass="entr" presetSubtype="0" fill="hold" nodeType="withEffect">
                                  <p:stCondLst>
                                    <p:cond delay="50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8" grpId="0"/>
      <p:bldP spid="19" grpId="0"/>
      <p:bldP spid="20" grpId="0"/>
      <p:bldP spid="21" grpId="0"/>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Accessing Relevant Information</a:t>
            </a:r>
            <a:endParaRPr lang="en-GB" dirty="0"/>
          </a:p>
        </p:txBody>
      </p:sp>
      <p:pic>
        <p:nvPicPr>
          <p:cNvPr id="5" name="Picture 4" descr="https://cdn.blog.safe.com/wp-content/uploads/2017/09/12092442/4-vs1.png"/>
          <p:cNvPicPr>
            <a:picLocks noChangeAspect="1" noChangeArrowheads="1"/>
          </p:cNvPicPr>
          <p:nvPr/>
        </p:nvPicPr>
        <p:blipFill rotWithShape="1">
          <a:blip r:embed="rId2">
            <a:extLst>
              <a:ext uri="{28A0092B-C50C-407E-A947-70E740481C1C}">
                <a14:useLocalDpi xmlns:a14="http://schemas.microsoft.com/office/drawing/2010/main" val="0"/>
              </a:ext>
            </a:extLst>
          </a:blip>
          <a:srcRect t="1" r="49658" b="49564"/>
          <a:stretch/>
        </p:blipFill>
        <p:spPr bwMode="auto">
          <a:xfrm>
            <a:off x="7027031" y="1690689"/>
            <a:ext cx="829822" cy="8313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cdn.blog.safe.com/wp-content/uploads/2017/09/12092442/4-vs1.png"/>
          <p:cNvPicPr>
            <a:picLocks noChangeAspect="1" noChangeArrowheads="1"/>
          </p:cNvPicPr>
          <p:nvPr/>
        </p:nvPicPr>
        <p:blipFill rotWithShape="1">
          <a:blip r:embed="rId2">
            <a:extLst>
              <a:ext uri="{28A0092B-C50C-407E-A947-70E740481C1C}">
                <a14:useLocalDpi xmlns:a14="http://schemas.microsoft.com/office/drawing/2010/main" val="0"/>
              </a:ext>
            </a:extLst>
          </a:blip>
          <a:srcRect l="50466" t="1" r="-770" b="50209"/>
          <a:stretch/>
        </p:blipFill>
        <p:spPr bwMode="auto">
          <a:xfrm>
            <a:off x="7441942" y="2605886"/>
            <a:ext cx="829215" cy="82073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93666" y="5162547"/>
            <a:ext cx="7821684" cy="44081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ntent Placeholder 7"/>
          <p:cNvSpPr txBox="1">
            <a:spLocks/>
          </p:cNvSpPr>
          <p:nvPr/>
        </p:nvSpPr>
        <p:spPr>
          <a:xfrm>
            <a:off x="628650" y="5162547"/>
            <a:ext cx="7886700" cy="440811"/>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600" dirty="0">
                <a:solidFill>
                  <a:schemeClr val="bg1"/>
                </a:solidFill>
              </a:rPr>
              <a:t>How do we </a:t>
            </a:r>
            <a:r>
              <a:rPr lang="en-GB" sz="1600" b="1" dirty="0" smtClean="0">
                <a:solidFill>
                  <a:schemeClr val="bg1"/>
                </a:solidFill>
              </a:rPr>
              <a:t>separate crisis-related content </a:t>
            </a:r>
            <a:r>
              <a:rPr lang="en-GB" sz="1600" dirty="0" smtClean="0">
                <a:solidFill>
                  <a:schemeClr val="bg1"/>
                </a:solidFill>
              </a:rPr>
              <a:t>from irrelevant information?</a:t>
            </a:r>
            <a:endParaRPr lang="en-GB" sz="1600" dirty="0">
              <a:solidFill>
                <a:schemeClr val="bg1"/>
              </a:solidFill>
            </a:endParaRPr>
          </a:p>
        </p:txBody>
      </p:sp>
      <p:sp>
        <p:nvSpPr>
          <p:cNvPr id="10" name="Content Placeholder 2"/>
          <p:cNvSpPr>
            <a:spLocks noGrp="1"/>
          </p:cNvSpPr>
          <p:nvPr>
            <p:ph idx="1"/>
          </p:nvPr>
        </p:nvSpPr>
        <p:spPr>
          <a:xfrm>
            <a:off x="628651" y="1794866"/>
            <a:ext cx="5921006" cy="3263504"/>
          </a:xfrm>
        </p:spPr>
        <p:txBody>
          <a:bodyPr>
            <a:normAutofit fontScale="85000" lnSpcReduction="10000"/>
          </a:bodyPr>
          <a:lstStyle/>
          <a:p>
            <a:r>
              <a:rPr lang="en-GB" dirty="0" smtClean="0"/>
              <a:t>Information overload:</a:t>
            </a:r>
          </a:p>
          <a:p>
            <a:pPr lvl="1"/>
            <a:r>
              <a:rPr lang="en-GB" dirty="0" smtClean="0"/>
              <a:t>During crises, a </a:t>
            </a:r>
            <a:r>
              <a:rPr lang="en-GB" dirty="0"/>
              <a:t>flood of data gets generated. </a:t>
            </a:r>
            <a:r>
              <a:rPr lang="en-GB" dirty="0" smtClean="0"/>
              <a:t>For example:</a:t>
            </a:r>
          </a:p>
          <a:p>
            <a:pPr lvl="2"/>
            <a:r>
              <a:rPr lang="en-GB" dirty="0" smtClean="0"/>
              <a:t>Over </a:t>
            </a:r>
            <a:r>
              <a:rPr lang="en-GB" dirty="0"/>
              <a:t>a million tweets </a:t>
            </a:r>
            <a:r>
              <a:rPr lang="en-GB" dirty="0" smtClean="0"/>
              <a:t>generated </a:t>
            </a:r>
            <a:r>
              <a:rPr lang="en-GB" dirty="0"/>
              <a:t>during Hurricane Harvey </a:t>
            </a:r>
            <a:r>
              <a:rPr lang="en-GB" dirty="0" smtClean="0"/>
              <a:t>2017.</a:t>
            </a:r>
            <a:endParaRPr lang="en-GB" dirty="0"/>
          </a:p>
          <a:p>
            <a:pPr lvl="2"/>
            <a:r>
              <a:rPr lang="en-US" dirty="0" smtClean="0"/>
              <a:t>500</a:t>
            </a:r>
            <a:r>
              <a:rPr lang="en-US" dirty="0"/>
              <a:t>% increase in the tweets bandwidth during 2011 Japan earthquake</a:t>
            </a:r>
            <a:r>
              <a:rPr lang="en-US" dirty="0" smtClean="0"/>
              <a:t>.</a:t>
            </a:r>
          </a:p>
          <a:p>
            <a:pPr lvl="1"/>
            <a:r>
              <a:rPr lang="en-US" dirty="0" smtClean="0"/>
              <a:t>The </a:t>
            </a:r>
            <a:r>
              <a:rPr lang="en-US" dirty="0"/>
              <a:t>characteristics of social media posts such as short length, colloquialism, syntactic issues pose additional challenges of processing the data</a:t>
            </a:r>
            <a:r>
              <a:rPr lang="en-US" dirty="0" smtClean="0"/>
              <a:t>.</a:t>
            </a:r>
            <a:endParaRPr lang="en-US" dirty="0"/>
          </a:p>
          <a:p>
            <a:pPr lvl="1"/>
            <a:r>
              <a:rPr lang="en-US" dirty="0"/>
              <a:t>Almost impossible to manually absorb and process the sheer volume.</a:t>
            </a:r>
          </a:p>
          <a:p>
            <a:endParaRPr lang="en-GB" dirty="0"/>
          </a:p>
        </p:txBody>
      </p:sp>
      <p:pic>
        <p:nvPicPr>
          <p:cNvPr id="11" name="Picture 4" descr="https://cdn.blog.safe.com/wp-content/uploads/2017/09/12092442/4-vs1.png"/>
          <p:cNvPicPr>
            <a:picLocks noChangeAspect="1" noChangeArrowheads="1"/>
          </p:cNvPicPr>
          <p:nvPr/>
        </p:nvPicPr>
        <p:blipFill rotWithShape="1">
          <a:blip r:embed="rId2">
            <a:extLst>
              <a:ext uri="{28A0092B-C50C-407E-A947-70E740481C1C}">
                <a14:useLocalDpi xmlns:a14="http://schemas.microsoft.com/office/drawing/2010/main" val="0"/>
              </a:ext>
            </a:extLst>
          </a:blip>
          <a:srcRect t="50364" r="49658" b="-1718"/>
          <a:stretch/>
        </p:blipFill>
        <p:spPr bwMode="auto">
          <a:xfrm>
            <a:off x="7921869" y="1690689"/>
            <a:ext cx="829822" cy="84651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93666" y="5707535"/>
            <a:ext cx="7821684" cy="57630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ontent Placeholder 7"/>
          <p:cNvSpPr txBox="1">
            <a:spLocks/>
          </p:cNvSpPr>
          <p:nvPr/>
        </p:nvSpPr>
        <p:spPr>
          <a:xfrm>
            <a:off x="628650" y="5707536"/>
            <a:ext cx="7886700" cy="576306"/>
          </a:xfrm>
          <a:prstGeom prst="rect">
            <a:avLst/>
          </a:prstGeom>
        </p:spPr>
        <p:txBody>
          <a:bodyPr vert="horz" lIns="91440" tIns="45720" rIns="91440" bIns="45720" rtlCol="0" anchor="ct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600" dirty="0">
                <a:solidFill>
                  <a:schemeClr val="bg1"/>
                </a:solidFill>
              </a:rPr>
              <a:t>How to </a:t>
            </a:r>
            <a:r>
              <a:rPr lang="en-GB" sz="1600" b="1" dirty="0">
                <a:solidFill>
                  <a:schemeClr val="bg1"/>
                </a:solidFill>
              </a:rPr>
              <a:t>ensure</a:t>
            </a:r>
            <a:r>
              <a:rPr lang="en-GB" sz="1600" dirty="0">
                <a:solidFill>
                  <a:schemeClr val="bg1"/>
                </a:solidFill>
              </a:rPr>
              <a:t> that a wide range of </a:t>
            </a:r>
            <a:r>
              <a:rPr lang="en-GB" sz="1600" b="1" dirty="0">
                <a:solidFill>
                  <a:schemeClr val="bg1"/>
                </a:solidFill>
              </a:rPr>
              <a:t>crisis related topics across diverse crisis situations are filtered in</a:t>
            </a:r>
            <a:r>
              <a:rPr lang="en-GB" sz="1600" dirty="0">
                <a:solidFill>
                  <a:schemeClr val="bg1"/>
                </a:solidFill>
              </a:rPr>
              <a:t>?</a:t>
            </a:r>
          </a:p>
        </p:txBody>
      </p:sp>
    </p:spTree>
    <p:extLst>
      <p:ext uri="{BB962C8B-B14F-4D97-AF65-F5344CB8AC3E}">
        <p14:creationId xmlns:p14="http://schemas.microsoft.com/office/powerpoint/2010/main" val="12738361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t="4303" b="288"/>
          <a:stretch/>
        </p:blipFill>
        <p:spPr>
          <a:xfrm>
            <a:off x="-9657" y="4635795"/>
            <a:ext cx="9134343" cy="2211572"/>
          </a:xfrm>
          <a:prstGeom prst="rect">
            <a:avLst/>
          </a:prstGeom>
        </p:spPr>
      </p:pic>
      <p:sp>
        <p:nvSpPr>
          <p:cNvPr id="2" name="Title 1"/>
          <p:cNvSpPr>
            <a:spLocks noGrp="1"/>
          </p:cNvSpPr>
          <p:nvPr>
            <p:ph type="title"/>
          </p:nvPr>
        </p:nvSpPr>
        <p:spPr/>
        <p:txBody>
          <a:bodyPr>
            <a:normAutofit/>
          </a:bodyPr>
          <a:lstStyle/>
          <a:p>
            <a:r>
              <a:rPr lang="en-US" sz="3600" dirty="0" smtClean="0"/>
              <a:t>Hurricane Harvey – </a:t>
            </a:r>
            <a:br>
              <a:rPr lang="en-US" sz="3600" dirty="0" smtClean="0"/>
            </a:br>
            <a:r>
              <a:rPr lang="en-US" sz="3600" dirty="0" smtClean="0"/>
              <a:t>Data Collection/Filtering</a:t>
            </a:r>
            <a:endParaRPr lang="en-US" sz="2800" dirty="0"/>
          </a:p>
        </p:txBody>
      </p:sp>
      <p:pic>
        <p:nvPicPr>
          <p:cNvPr id="4" name="Content Placeholder 3"/>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r="32949" b="64306"/>
          <a:stretch/>
        </p:blipFill>
        <p:spPr>
          <a:xfrm>
            <a:off x="882288" y="1672125"/>
            <a:ext cx="4200071" cy="2294621"/>
          </a:xfr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5471" t="9633"/>
          <a:stretch/>
        </p:blipFill>
        <p:spPr>
          <a:xfrm>
            <a:off x="499730" y="4763386"/>
            <a:ext cx="8634613" cy="2094614"/>
          </a:xfrm>
          <a:prstGeom prst="rect">
            <a:avLst/>
          </a:prstGeom>
        </p:spPr>
      </p:pic>
      <p:sp>
        <p:nvSpPr>
          <p:cNvPr id="8" name="Rectangle 7"/>
          <p:cNvSpPr/>
          <p:nvPr/>
        </p:nvSpPr>
        <p:spPr>
          <a:xfrm>
            <a:off x="0" y="3987315"/>
            <a:ext cx="9144000" cy="63806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p:cNvSpPr txBox="1">
            <a:spLocks/>
          </p:cNvSpPr>
          <p:nvPr/>
        </p:nvSpPr>
        <p:spPr>
          <a:xfrm>
            <a:off x="1114887" y="4037272"/>
            <a:ext cx="1415664" cy="5347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1600" dirty="0" smtClean="0">
                <a:solidFill>
                  <a:schemeClr val="bg1"/>
                </a:solidFill>
              </a:rPr>
              <a:t>Google Sheets</a:t>
            </a:r>
            <a:endParaRPr lang="en-GB" sz="1600" dirty="0">
              <a:solidFill>
                <a:schemeClr val="bg1"/>
              </a:solidFill>
            </a:endParaRPr>
          </a:p>
        </p:txBody>
      </p:sp>
      <p:pic>
        <p:nvPicPr>
          <p:cNvPr id="1026" name="Picture 2" descr="Image result for google sheet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1194" y="4045048"/>
            <a:ext cx="510211" cy="51021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1150596" y="2332824"/>
            <a:ext cx="469869" cy="1634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3" name="Straight Arrow Connector 22"/>
          <p:cNvCxnSpPr/>
          <p:nvPr/>
        </p:nvCxnSpPr>
        <p:spPr>
          <a:xfrm>
            <a:off x="1473830" y="2332825"/>
            <a:ext cx="0" cy="156932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 name="Picture 20" descr="Image result for social media icon twitt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4699" y="1866522"/>
            <a:ext cx="371447" cy="37144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967100" y="2612689"/>
            <a:ext cx="872652" cy="745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032" name="Picture 8" descr="Image result for copy and paste icon"/>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7099" r="25334"/>
          <a:stretch/>
        </p:blipFill>
        <p:spPr bwMode="auto">
          <a:xfrm>
            <a:off x="988297" y="2829071"/>
            <a:ext cx="643074" cy="31265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5358045" y="1940395"/>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latin typeface="+mj-lt"/>
                <a:ea typeface="Roboto Light" charset="0"/>
                <a:cs typeface="Roboto Light" charset="0"/>
              </a:rPr>
              <a:t>Solicit</a:t>
            </a:r>
            <a:endParaRPr lang="en-US" dirty="0">
              <a:solidFill>
                <a:schemeClr val="bg1"/>
              </a:solidFill>
              <a:latin typeface="+mj-lt"/>
              <a:ea typeface="Roboto Light" charset="0"/>
              <a:cs typeface="Roboto Light" charset="0"/>
            </a:endParaRPr>
          </a:p>
        </p:txBody>
      </p:sp>
      <p:sp>
        <p:nvSpPr>
          <p:cNvPr id="31" name="Rectangle 30"/>
          <p:cNvSpPr/>
          <p:nvPr/>
        </p:nvSpPr>
        <p:spPr>
          <a:xfrm>
            <a:off x="5210271" y="2888296"/>
            <a:ext cx="136064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bg1"/>
                </a:solidFill>
                <a:latin typeface="+mj-lt"/>
                <a:ea typeface="Roboto Light" charset="0"/>
                <a:cs typeface="Roboto Light" charset="0"/>
              </a:rPr>
              <a:t>Collect and Enrich</a:t>
            </a:r>
            <a:endParaRPr lang="en-GB" dirty="0">
              <a:solidFill>
                <a:schemeClr val="bg1"/>
              </a:solidFill>
              <a:latin typeface="+mj-lt"/>
              <a:ea typeface="Roboto Light" charset="0"/>
              <a:cs typeface="Roboto Light" charset="0"/>
            </a:endParaRPr>
          </a:p>
        </p:txBody>
      </p:sp>
      <p:cxnSp>
        <p:nvCxnSpPr>
          <p:cNvPr id="33" name="Straight Arrow Connector 32"/>
          <p:cNvCxnSpPr>
            <a:stCxn id="30" idx="2"/>
            <a:endCxn id="31" idx="0"/>
          </p:cNvCxnSpPr>
          <p:nvPr/>
        </p:nvCxnSpPr>
        <p:spPr>
          <a:xfrm>
            <a:off x="5890594" y="2551330"/>
            <a:ext cx="1" cy="33696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Content Placeholder 7"/>
          <p:cNvSpPr txBox="1">
            <a:spLocks/>
          </p:cNvSpPr>
          <p:nvPr/>
        </p:nvSpPr>
        <p:spPr>
          <a:xfrm>
            <a:off x="6879583" y="1931944"/>
            <a:ext cx="1455011"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b="1" dirty="0" smtClean="0">
                <a:cs typeface="Roboto Light"/>
              </a:rPr>
              <a:t>Information solicited </a:t>
            </a:r>
            <a:r>
              <a:rPr lang="en-GB" sz="1400" dirty="0" smtClean="0">
                <a:cs typeface="Roboto Light"/>
              </a:rPr>
              <a:t>on social media.</a:t>
            </a:r>
            <a:endParaRPr lang="en-GB" sz="1400" dirty="0">
              <a:cs typeface="Roboto Light"/>
            </a:endParaRPr>
          </a:p>
        </p:txBody>
      </p:sp>
      <p:sp>
        <p:nvSpPr>
          <p:cNvPr id="39" name="Content Placeholder 7"/>
          <p:cNvSpPr txBox="1">
            <a:spLocks/>
          </p:cNvSpPr>
          <p:nvPr/>
        </p:nvSpPr>
        <p:spPr>
          <a:xfrm>
            <a:off x="6879586" y="2877344"/>
            <a:ext cx="1966700"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b="1" dirty="0" smtClean="0">
                <a:cs typeface="Roboto Light"/>
              </a:rPr>
              <a:t>Copy/Paste </a:t>
            </a:r>
            <a:r>
              <a:rPr lang="en-GB" sz="1400" dirty="0" smtClean="0">
                <a:cs typeface="Roboto Light"/>
              </a:rPr>
              <a:t>and manually extract information in spreadsheet.</a:t>
            </a:r>
            <a:endParaRPr lang="en-GB" sz="1400" dirty="0">
              <a:cs typeface="Roboto Light"/>
            </a:endParaRPr>
          </a:p>
        </p:txBody>
      </p:sp>
    </p:spTree>
    <p:extLst>
      <p:ext uri="{BB962C8B-B14F-4D97-AF65-F5344CB8AC3E}">
        <p14:creationId xmlns:p14="http://schemas.microsoft.com/office/powerpoint/2010/main" val="10351992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Curation (Filtering)</a:t>
            </a:r>
            <a:endParaRPr lang="en-GB" dirty="0"/>
          </a:p>
        </p:txBody>
      </p:sp>
      <p:sp>
        <p:nvSpPr>
          <p:cNvPr id="3" name="Content Placeholder 2"/>
          <p:cNvSpPr>
            <a:spLocks noGrp="1"/>
          </p:cNvSpPr>
          <p:nvPr>
            <p:ph idx="1"/>
          </p:nvPr>
        </p:nvSpPr>
        <p:spPr>
          <a:xfrm>
            <a:off x="628651" y="1825625"/>
            <a:ext cx="4485610" cy="4351338"/>
          </a:xfrm>
        </p:spPr>
        <p:txBody>
          <a:bodyPr>
            <a:normAutofit/>
          </a:bodyPr>
          <a:lstStyle/>
          <a:p>
            <a:r>
              <a:rPr lang="en-GB" sz="2400" i="1" u="sng" dirty="0" smtClean="0"/>
              <a:t>Content Curation:</a:t>
            </a:r>
          </a:p>
          <a:p>
            <a:pPr lvl="1"/>
            <a:r>
              <a:rPr lang="en-GB" sz="2000" dirty="0" smtClean="0"/>
              <a:t>Methods and processes used for </a:t>
            </a:r>
            <a:r>
              <a:rPr lang="en-GB" sz="2000" b="1" dirty="0" smtClean="0"/>
              <a:t>gathering relevant information </a:t>
            </a:r>
            <a:r>
              <a:rPr lang="en-GB" sz="2000" dirty="0" smtClean="0"/>
              <a:t>relevant to a particular topic of interest.</a:t>
            </a:r>
          </a:p>
          <a:p>
            <a:r>
              <a:rPr lang="en-GB" sz="2400" i="1" u="sng" dirty="0" smtClean="0"/>
              <a:t>Information Filtering Systems:</a:t>
            </a:r>
          </a:p>
          <a:p>
            <a:pPr lvl="1"/>
            <a:r>
              <a:rPr lang="en-GB" sz="2000" dirty="0" smtClean="0"/>
              <a:t>Approaches for removing irrelevant and unwanted information</a:t>
            </a:r>
            <a:r>
              <a:rPr lang="en-GB" sz="2000" dirty="0"/>
              <a:t> from an information stream using </a:t>
            </a:r>
            <a:r>
              <a:rPr lang="en-GB" sz="2000" dirty="0" smtClean="0"/>
              <a:t>partially-automated </a:t>
            </a:r>
            <a:r>
              <a:rPr lang="en-GB" sz="2000" dirty="0"/>
              <a:t>or computerized methods </a:t>
            </a:r>
            <a:r>
              <a:rPr lang="en-GB" sz="2000" b="1" dirty="0"/>
              <a:t>prior to presentation to a human user</a:t>
            </a:r>
            <a:r>
              <a:rPr lang="en-GB" sz="2000" dirty="0"/>
              <a:t>. </a:t>
            </a:r>
            <a:endParaRPr lang="en-GB" sz="2000"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7435" y="2021067"/>
            <a:ext cx="2252382" cy="68290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3389" y="2828837"/>
            <a:ext cx="2246429" cy="73923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3462" y="3714309"/>
            <a:ext cx="2216356" cy="120390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5858" y="5072817"/>
            <a:ext cx="2209829" cy="655490"/>
          </a:xfrm>
          <a:prstGeom prst="rect">
            <a:avLst/>
          </a:prstGeom>
        </p:spPr>
      </p:pic>
      <p:sp>
        <p:nvSpPr>
          <p:cNvPr id="9" name="L-Shape 8"/>
          <p:cNvSpPr/>
          <p:nvPr/>
        </p:nvSpPr>
        <p:spPr>
          <a:xfrm rot="19254826">
            <a:off x="5586630" y="2124387"/>
            <a:ext cx="224462" cy="87109"/>
          </a:xfrm>
          <a:prstGeom prst="corner">
            <a:avLst/>
          </a:prstGeom>
          <a:solidFill>
            <a:srgbClr val="00B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11" name="Multiply 10"/>
          <p:cNvSpPr/>
          <p:nvPr/>
        </p:nvSpPr>
        <p:spPr>
          <a:xfrm>
            <a:off x="5524529" y="2852883"/>
            <a:ext cx="288907" cy="29763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Multiply 12"/>
          <p:cNvSpPr/>
          <p:nvPr/>
        </p:nvSpPr>
        <p:spPr>
          <a:xfrm>
            <a:off x="5524528" y="3701754"/>
            <a:ext cx="288907" cy="29763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Multiply 13"/>
          <p:cNvSpPr/>
          <p:nvPr/>
        </p:nvSpPr>
        <p:spPr>
          <a:xfrm>
            <a:off x="5524527" y="5102926"/>
            <a:ext cx="288907" cy="29763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2437404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Filtering Methods</a:t>
            </a:r>
          </a:p>
        </p:txBody>
      </p:sp>
      <p:sp>
        <p:nvSpPr>
          <p:cNvPr id="3" name="Content Placeholder 2"/>
          <p:cNvSpPr>
            <a:spLocks noGrp="1"/>
          </p:cNvSpPr>
          <p:nvPr>
            <p:ph idx="1"/>
          </p:nvPr>
        </p:nvSpPr>
        <p:spPr/>
        <p:txBody>
          <a:bodyPr/>
          <a:lstStyle/>
          <a:p>
            <a:endParaRPr lang="en-US" dirty="0"/>
          </a:p>
          <a:p>
            <a:pPr marL="214313" indent="-214313">
              <a:buFont typeface="Wingdings" charset="2"/>
              <a:buChar char="Ø"/>
            </a:pPr>
            <a:r>
              <a:rPr lang="en-US" dirty="0"/>
              <a:t> Use of hashtags, keywords, crisis specific phrases (impacted location name  + canonical form of disaster name e.g. Hurricane Harvey)</a:t>
            </a:r>
          </a:p>
          <a:p>
            <a:pPr marL="214313" indent="-214313">
              <a:buFont typeface="Wingdings" charset="2"/>
              <a:buChar char="Ø"/>
            </a:pPr>
            <a:endParaRPr lang="en-US" dirty="0"/>
          </a:p>
          <a:p>
            <a:pPr marL="214313" indent="-214313">
              <a:buFont typeface="Wingdings" charset="2"/>
              <a:buChar char="Ø"/>
            </a:pPr>
            <a:r>
              <a:rPr lang="en-US" dirty="0"/>
              <a:t>Automated methods to search or classify:</a:t>
            </a:r>
          </a:p>
          <a:p>
            <a:pPr marL="557213" lvl="1" indent="-214313">
              <a:buFont typeface="Wingdings" charset="2"/>
              <a:buChar char="Ø"/>
            </a:pPr>
            <a:r>
              <a:rPr lang="en-US" dirty="0"/>
              <a:t>semantic search,</a:t>
            </a:r>
          </a:p>
          <a:p>
            <a:pPr marL="557213" lvl="1" indent="-214313">
              <a:buFont typeface="Wingdings" charset="2"/>
              <a:buChar char="Ø"/>
            </a:pPr>
            <a:r>
              <a:rPr lang="en-US" dirty="0"/>
              <a:t>machine learning based classification methods.</a:t>
            </a:r>
          </a:p>
          <a:p>
            <a:endParaRPr lang="en-US" dirty="0"/>
          </a:p>
          <a:p>
            <a:endParaRPr lang="en-US" dirty="0"/>
          </a:p>
          <a:p>
            <a:endParaRPr lang="en-US" dirty="0"/>
          </a:p>
        </p:txBody>
      </p:sp>
    </p:spTree>
    <p:extLst>
      <p:ext uri="{BB962C8B-B14F-4D97-AF65-F5344CB8AC3E}">
        <p14:creationId xmlns:p14="http://schemas.microsoft.com/office/powerpoint/2010/main" val="10684583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514826"/>
          </a:xfrm>
        </p:spPr>
        <p:txBody>
          <a:bodyPr>
            <a:normAutofit fontScale="90000"/>
          </a:bodyPr>
          <a:lstStyle/>
          <a:p>
            <a:r>
              <a:rPr lang="en-US" dirty="0"/>
              <a:t>Use of </a:t>
            </a:r>
            <a:r>
              <a:rPr lang="en-US" dirty="0" err="1"/>
              <a:t>HashTags</a:t>
            </a:r>
            <a:r>
              <a:rPr lang="en-US" dirty="0"/>
              <a:t>, </a:t>
            </a:r>
            <a:r>
              <a:rPr lang="en-US" dirty="0" err="1"/>
              <a:t>KeyWords</a:t>
            </a:r>
            <a:r>
              <a:rPr lang="en-US" dirty="0"/>
              <a:t>, Phrases</a:t>
            </a:r>
          </a:p>
        </p:txBody>
      </p:sp>
      <p:sp>
        <p:nvSpPr>
          <p:cNvPr id="3" name="Content Placeholder 2"/>
          <p:cNvSpPr>
            <a:spLocks noGrp="1"/>
          </p:cNvSpPr>
          <p:nvPr>
            <p:ph idx="1"/>
          </p:nvPr>
        </p:nvSpPr>
        <p:spPr/>
        <p:txBody>
          <a:bodyPr/>
          <a:lstStyle/>
          <a:p>
            <a:endParaRPr lang="en-US" dirty="0"/>
          </a:p>
          <a:p>
            <a:pPr marL="214313" indent="-214313">
              <a:buFont typeface="Wingdings" charset="2"/>
              <a:buChar char="Ø"/>
            </a:pPr>
            <a:r>
              <a:rPr lang="en-US" dirty="0"/>
              <a:t> Use Twitter Streaming/Search API</a:t>
            </a:r>
          </a:p>
          <a:p>
            <a:pPr marL="214313" indent="-214313">
              <a:buFont typeface="Wingdings" charset="2"/>
              <a:buChar char="Ø"/>
            </a:pPr>
            <a:endParaRPr lang="en-US" dirty="0"/>
          </a:p>
          <a:p>
            <a:pPr marL="214313" indent="-214313">
              <a:buFont typeface="Wingdings" charset="2"/>
              <a:buChar char="Ø"/>
            </a:pPr>
            <a:r>
              <a:rPr lang="en-US" dirty="0"/>
              <a:t>Twitter web search interface</a:t>
            </a:r>
          </a:p>
          <a:p>
            <a:pPr marL="214313" indent="-214313">
              <a:buFont typeface="Wingdings" charset="2"/>
              <a:buChar char="Ø"/>
            </a:pPr>
            <a:endParaRPr lang="en-US" dirty="0"/>
          </a:p>
          <a:p>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0690" y="1552887"/>
            <a:ext cx="2503170" cy="4299230"/>
          </a:xfrm>
          <a:prstGeom prst="rect">
            <a:avLst/>
          </a:prstGeom>
        </p:spPr>
      </p:pic>
    </p:spTree>
    <p:extLst>
      <p:ext uri="{BB962C8B-B14F-4D97-AF65-F5344CB8AC3E}">
        <p14:creationId xmlns:p14="http://schemas.microsoft.com/office/powerpoint/2010/main" val="8010911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Tutorial Outline / Repository</a:t>
            </a:r>
          </a:p>
        </p:txBody>
      </p:sp>
      <p:pic>
        <p:nvPicPr>
          <p:cNvPr id="1032" name="Picture 8" descr="Image result for github repo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1021" y="5610536"/>
            <a:ext cx="314974" cy="31497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p:nvPr>
        </p:nvSpPr>
        <p:spPr>
          <a:xfrm>
            <a:off x="1915449" y="5456904"/>
            <a:ext cx="6216443" cy="937212"/>
          </a:xfrm>
        </p:spPr>
        <p:txBody>
          <a:bodyPr anchor="ctr">
            <a:normAutofit fontScale="92500"/>
          </a:bodyPr>
          <a:lstStyle/>
          <a:p>
            <a:pPr marL="0" indent="0">
              <a:buNone/>
            </a:pPr>
            <a:r>
              <a:rPr lang="en-GB" dirty="0"/>
              <a:t>Slides and Code: </a:t>
            </a:r>
            <a:r>
              <a:rPr lang="en-GB" dirty="0">
                <a:hlinkClick r:id="rId3"/>
              </a:rPr>
              <a:t>http://github.com/evhart/smasac-tutorial</a:t>
            </a:r>
            <a:r>
              <a:rPr lang="en-GB" dirty="0"/>
              <a:t> </a:t>
            </a:r>
          </a:p>
        </p:txBody>
      </p:sp>
      <p:pic>
        <p:nvPicPr>
          <p:cNvPr id="1034" name="Picture 10" descr="Image result for github repo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7890" t="21687" r="36809" b="21687"/>
          <a:stretch/>
        </p:blipFill>
        <p:spPr bwMode="auto">
          <a:xfrm>
            <a:off x="1577152" y="5604387"/>
            <a:ext cx="338297" cy="3785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826031381"/>
              </p:ext>
            </p:extLst>
          </p:nvPr>
        </p:nvGraphicFramePr>
        <p:xfrm>
          <a:off x="0" y="1433544"/>
          <a:ext cx="9144001" cy="3970825"/>
        </p:xfrm>
        <a:graphic>
          <a:graphicData uri="http://schemas.openxmlformats.org/drawingml/2006/table">
            <a:tbl>
              <a:tblPr firstRow="1" bandRow="1">
                <a:tableStyleId>{073A0DAA-6AF3-43AB-8588-CEC1D06C72B9}</a:tableStyleId>
              </a:tblPr>
              <a:tblGrid>
                <a:gridCol w="1194319"/>
                <a:gridCol w="1134211"/>
                <a:gridCol w="1786270"/>
                <a:gridCol w="5029201"/>
              </a:tblGrid>
              <a:tr h="587545">
                <a:tc>
                  <a:txBody>
                    <a:bodyPr/>
                    <a:lstStyle/>
                    <a:p>
                      <a:r>
                        <a:rPr lang="en-GB" dirty="0" smtClean="0"/>
                        <a:t>Start Time</a:t>
                      </a:r>
                      <a:endParaRPr lang="en-GB" dirty="0"/>
                    </a:p>
                  </a:txBody>
                  <a:tcPr anchor="ctr"/>
                </a:tc>
                <a:tc>
                  <a:txBody>
                    <a:bodyPr/>
                    <a:lstStyle/>
                    <a:p>
                      <a:pPr algn="ctr"/>
                      <a:r>
                        <a:rPr lang="en-GB" dirty="0" smtClean="0"/>
                        <a:t>Duration (min.)</a:t>
                      </a:r>
                      <a:endParaRPr lang="en-GB" dirty="0"/>
                    </a:p>
                  </a:txBody>
                  <a:tcPr anchor="ctr"/>
                </a:tc>
                <a:tc>
                  <a:txBody>
                    <a:bodyPr/>
                    <a:lstStyle/>
                    <a:p>
                      <a:r>
                        <a:rPr lang="en-GB" dirty="0" smtClean="0"/>
                        <a:t>Session</a:t>
                      </a:r>
                      <a:r>
                        <a:rPr lang="en-GB" baseline="0" dirty="0" smtClean="0"/>
                        <a:t> Name</a:t>
                      </a:r>
                      <a:endParaRPr lang="en-GB" dirty="0"/>
                    </a:p>
                  </a:txBody>
                  <a:tcPr anchor="ctr"/>
                </a:tc>
                <a:tc>
                  <a:txBody>
                    <a:bodyPr/>
                    <a:lstStyle/>
                    <a:p>
                      <a:r>
                        <a:rPr lang="en-GB" dirty="0" smtClean="0"/>
                        <a:t>Description</a:t>
                      </a:r>
                      <a:endParaRPr lang="en-GB" dirty="0"/>
                    </a:p>
                  </a:txBody>
                  <a:tcPr anchor="ctr"/>
                </a:tc>
              </a:tr>
              <a:tr h="587545">
                <a:tc>
                  <a:txBody>
                    <a:bodyPr/>
                    <a:lstStyle/>
                    <a:p>
                      <a:r>
                        <a:rPr lang="en-GB" dirty="0" smtClean="0"/>
                        <a:t>9:00am</a:t>
                      </a:r>
                      <a:endParaRPr lang="en-GB" dirty="0"/>
                    </a:p>
                  </a:txBody>
                  <a:tcPr anchor="ctr"/>
                </a:tc>
                <a:tc>
                  <a:txBody>
                    <a:bodyPr/>
                    <a:lstStyle/>
                    <a:p>
                      <a:pPr algn="ctr"/>
                      <a:r>
                        <a:rPr lang="en-GB" dirty="0" smtClean="0"/>
                        <a:t>30</a:t>
                      </a:r>
                      <a:endParaRPr lang="en-GB" dirty="0"/>
                    </a:p>
                  </a:txBody>
                  <a:tcPr anchor="ctr"/>
                </a:tc>
                <a:tc>
                  <a:txBody>
                    <a:bodyPr/>
                    <a:lstStyle/>
                    <a:p>
                      <a:r>
                        <a:rPr lang="en-GB" dirty="0" smtClean="0"/>
                        <a:t>Introduction</a:t>
                      </a:r>
                      <a:endParaRPr lang="en-GB" dirty="0"/>
                    </a:p>
                  </a:txBody>
                  <a:tcPr anchor="ctr"/>
                </a:tc>
                <a:tc>
                  <a:txBody>
                    <a:bodyPr/>
                    <a:lstStyle/>
                    <a:p>
                      <a:r>
                        <a:rPr lang="en-GB" dirty="0" smtClean="0"/>
                        <a:t>Introduction to situation awareness and social media use during crises.</a:t>
                      </a:r>
                      <a:endParaRPr lang="en-GB" dirty="0"/>
                    </a:p>
                  </a:txBody>
                  <a:tcPr anchor="ctr"/>
                </a:tc>
              </a:tr>
              <a:tr h="335740">
                <a:tc>
                  <a:txBody>
                    <a:bodyPr/>
                    <a:lstStyle/>
                    <a:p>
                      <a:r>
                        <a:rPr lang="en-GB" dirty="0" smtClean="0"/>
                        <a:t>9:30am</a:t>
                      </a:r>
                      <a:endParaRPr lang="en-GB" dirty="0"/>
                    </a:p>
                  </a:txBody>
                  <a:tcPr anchor="ctr"/>
                </a:tc>
                <a:tc>
                  <a:txBody>
                    <a:bodyPr/>
                    <a:lstStyle/>
                    <a:p>
                      <a:pPr algn="ctr"/>
                      <a:r>
                        <a:rPr lang="en-GB" dirty="0" smtClean="0"/>
                        <a:t>20</a:t>
                      </a:r>
                      <a:endParaRPr lang="en-GB" dirty="0"/>
                    </a:p>
                  </a:txBody>
                  <a:tcPr anchor="ctr"/>
                </a:tc>
                <a:tc>
                  <a:txBody>
                    <a:bodyPr/>
                    <a:lstStyle/>
                    <a:p>
                      <a:r>
                        <a:rPr lang="en-GB" dirty="0" smtClean="0"/>
                        <a:t>Data Collection</a:t>
                      </a:r>
                      <a:endParaRPr lang="en-GB" dirty="0"/>
                    </a:p>
                  </a:txBody>
                  <a:tcPr anchor="ctr"/>
                </a:tc>
                <a:tc>
                  <a:txBody>
                    <a:bodyPr/>
                    <a:lstStyle/>
                    <a:p>
                      <a:r>
                        <a:rPr lang="en-GB" dirty="0" smtClean="0"/>
                        <a:t>Data collection and basic filtering.</a:t>
                      </a:r>
                      <a:endParaRPr lang="en-GB" dirty="0"/>
                    </a:p>
                  </a:txBody>
                  <a:tcPr anchor="ctr"/>
                </a:tc>
              </a:tr>
              <a:tr h="587545">
                <a:tc>
                  <a:txBody>
                    <a:bodyPr/>
                    <a:lstStyle/>
                    <a:p>
                      <a:r>
                        <a:rPr lang="en-GB" dirty="0" smtClean="0"/>
                        <a:t>9:50am</a:t>
                      </a:r>
                      <a:endParaRPr lang="en-GB" dirty="0"/>
                    </a:p>
                  </a:txBody>
                  <a:tcPr anchor="ctr"/>
                </a:tc>
                <a:tc>
                  <a:txBody>
                    <a:bodyPr/>
                    <a:lstStyle/>
                    <a:p>
                      <a:pPr algn="ctr"/>
                      <a:r>
                        <a:rPr lang="en-GB" dirty="0" smtClean="0"/>
                        <a:t>30</a:t>
                      </a:r>
                      <a:endParaRPr lang="en-GB" dirty="0"/>
                    </a:p>
                  </a:txBody>
                  <a:tcPr anchor="ctr"/>
                </a:tc>
                <a:tc>
                  <a:txBody>
                    <a:bodyPr/>
                    <a:lstStyle/>
                    <a:p>
                      <a:r>
                        <a:rPr lang="en-GB" dirty="0" smtClean="0"/>
                        <a:t>Entity Extraction</a:t>
                      </a:r>
                      <a:endParaRPr lang="en-GB" dirty="0"/>
                    </a:p>
                  </a:txBody>
                  <a:tcPr anchor="ctr"/>
                </a:tc>
                <a:tc>
                  <a:txBody>
                    <a:bodyPr/>
                    <a:lstStyle/>
                    <a:p>
                      <a:r>
                        <a:rPr lang="en-GB" dirty="0" smtClean="0"/>
                        <a:t>Presentations of tools and methods for extracting entities.</a:t>
                      </a:r>
                      <a:endParaRPr lang="en-GB" dirty="0"/>
                    </a:p>
                  </a:txBody>
                  <a:tcPr anchor="ctr"/>
                </a:tc>
              </a:tr>
              <a:tr h="335740">
                <a:tc>
                  <a:txBody>
                    <a:bodyPr/>
                    <a:lstStyle/>
                    <a:p>
                      <a:r>
                        <a:rPr lang="en-GB" dirty="0" smtClean="0"/>
                        <a:t>10:20am</a:t>
                      </a:r>
                      <a:endParaRPr lang="en-GB" dirty="0"/>
                    </a:p>
                  </a:txBody>
                  <a:tcPr anchor="ctr"/>
                </a:tc>
                <a:tc>
                  <a:txBody>
                    <a:bodyPr/>
                    <a:lstStyle/>
                    <a:p>
                      <a:pPr algn="ctr"/>
                      <a:r>
                        <a:rPr lang="en-GB" dirty="0" smtClean="0"/>
                        <a:t>40</a:t>
                      </a:r>
                      <a:endParaRPr lang="en-GB" dirty="0"/>
                    </a:p>
                  </a:txBody>
                  <a:tcPr anchor="ctr"/>
                </a:tc>
                <a:tc>
                  <a:txBody>
                    <a:bodyPr/>
                    <a:lstStyle/>
                    <a:p>
                      <a:r>
                        <a:rPr lang="en-GB" dirty="0" smtClean="0"/>
                        <a:t>Coffee Break</a:t>
                      </a:r>
                      <a:endParaRPr lang="en-GB" dirty="0"/>
                    </a:p>
                  </a:txBody>
                  <a:tcPr anchor="ctr"/>
                </a:tc>
                <a:tc>
                  <a:txBody>
                    <a:bodyPr/>
                    <a:lstStyle/>
                    <a:p>
                      <a:r>
                        <a:rPr lang="en-GB" dirty="0" smtClean="0"/>
                        <a:t>Coffee break and technical</a:t>
                      </a:r>
                      <a:r>
                        <a:rPr lang="en-GB" baseline="0" dirty="0" smtClean="0"/>
                        <a:t> support.</a:t>
                      </a:r>
                      <a:endParaRPr lang="en-GB" dirty="0"/>
                    </a:p>
                  </a:txBody>
                  <a:tcPr anchor="ctr"/>
                </a:tc>
              </a:tr>
              <a:tr h="335740">
                <a:tc>
                  <a:txBody>
                    <a:bodyPr/>
                    <a:lstStyle/>
                    <a:p>
                      <a:r>
                        <a:rPr lang="en-GB" dirty="0" smtClean="0"/>
                        <a:t>11:00am</a:t>
                      </a:r>
                      <a:endParaRPr lang="en-GB" dirty="0"/>
                    </a:p>
                  </a:txBody>
                  <a:tcPr anchor="ctr"/>
                </a:tc>
                <a:tc>
                  <a:txBody>
                    <a:bodyPr/>
                    <a:lstStyle/>
                    <a:p>
                      <a:pPr algn="ctr"/>
                      <a:r>
                        <a:rPr lang="en-GB" dirty="0" smtClean="0"/>
                        <a:t>30</a:t>
                      </a:r>
                      <a:endParaRPr lang="en-GB" dirty="0"/>
                    </a:p>
                  </a:txBody>
                  <a:tcPr anchor="ctr"/>
                </a:tc>
                <a:tc>
                  <a:txBody>
                    <a:bodyPr/>
                    <a:lstStyle/>
                    <a:p>
                      <a:r>
                        <a:rPr lang="en-GB" dirty="0" smtClean="0"/>
                        <a:t>Categorisation</a:t>
                      </a:r>
                      <a:endParaRPr lang="en-GB" dirty="0"/>
                    </a:p>
                  </a:txBody>
                  <a:tcPr anchor="ctr"/>
                </a:tc>
                <a:tc>
                  <a:txBody>
                    <a:bodyPr/>
                    <a:lstStyle/>
                    <a:p>
                      <a:r>
                        <a:rPr lang="en-GB" dirty="0" smtClean="0"/>
                        <a:t>Automatic classification of documents.</a:t>
                      </a:r>
                      <a:endParaRPr lang="en-GB" dirty="0"/>
                    </a:p>
                  </a:txBody>
                  <a:tcPr anchor="ctr"/>
                </a:tc>
              </a:tr>
              <a:tr h="335740">
                <a:tc>
                  <a:txBody>
                    <a:bodyPr/>
                    <a:lstStyle/>
                    <a:p>
                      <a:r>
                        <a:rPr lang="en-GB" dirty="0" smtClean="0"/>
                        <a:t>11:30am</a:t>
                      </a:r>
                      <a:endParaRPr lang="en-GB" dirty="0"/>
                    </a:p>
                  </a:txBody>
                  <a:tcPr anchor="ctr"/>
                </a:tc>
                <a:tc>
                  <a:txBody>
                    <a:bodyPr/>
                    <a:lstStyle/>
                    <a:p>
                      <a:pPr algn="ctr"/>
                      <a:r>
                        <a:rPr lang="en-GB" dirty="0" smtClean="0"/>
                        <a:t>30</a:t>
                      </a:r>
                      <a:endParaRPr lang="en-GB" dirty="0"/>
                    </a:p>
                  </a:txBody>
                  <a:tcPr anchor="ctr"/>
                </a:tc>
                <a:tc>
                  <a:txBody>
                    <a:bodyPr/>
                    <a:lstStyle/>
                    <a:p>
                      <a:r>
                        <a:rPr lang="en-GB" dirty="0" smtClean="0"/>
                        <a:t>Event Extraction</a:t>
                      </a:r>
                      <a:endParaRPr lang="en-GB" dirty="0"/>
                    </a:p>
                  </a:txBody>
                  <a:tcPr anchor="ctr"/>
                </a:tc>
                <a:tc>
                  <a:txBody>
                    <a:bodyPr/>
                    <a:lstStyle/>
                    <a:p>
                      <a:r>
                        <a:rPr lang="en-GB" dirty="0" smtClean="0"/>
                        <a:t>-</a:t>
                      </a:r>
                      <a:endParaRPr lang="en-GB" dirty="0"/>
                    </a:p>
                  </a:txBody>
                  <a:tcPr anchor="ctr"/>
                </a:tc>
              </a:tr>
              <a:tr h="587545">
                <a:tc>
                  <a:txBody>
                    <a:bodyPr/>
                    <a:lstStyle/>
                    <a:p>
                      <a:r>
                        <a:rPr lang="en-GB" dirty="0" smtClean="0"/>
                        <a:t>12:00pm</a:t>
                      </a:r>
                      <a:endParaRPr lang="en-GB" dirty="0"/>
                    </a:p>
                  </a:txBody>
                  <a:tcPr anchor="ctr"/>
                </a:tc>
                <a:tc>
                  <a:txBody>
                    <a:bodyPr/>
                    <a:lstStyle/>
                    <a:p>
                      <a:pPr algn="ctr"/>
                      <a:r>
                        <a:rPr lang="en-GB" dirty="0" smtClean="0"/>
                        <a:t>20</a:t>
                      </a:r>
                      <a:endParaRPr lang="en-GB" dirty="0"/>
                    </a:p>
                  </a:txBody>
                  <a:tcPr anchor="ctr"/>
                </a:tc>
                <a:tc>
                  <a:txBody>
                    <a:bodyPr/>
                    <a:lstStyle/>
                    <a:p>
                      <a:r>
                        <a:rPr lang="en-GB" dirty="0" smtClean="0"/>
                        <a:t>Visualisation</a:t>
                      </a:r>
                      <a:endParaRPr lang="en-GB" dirty="0"/>
                    </a:p>
                  </a:txBody>
                  <a:tcPr anchor="ctr"/>
                </a:tc>
                <a:tc>
                  <a:txBody>
                    <a:bodyPr/>
                    <a:lstStyle/>
                    <a:p>
                      <a:r>
                        <a:rPr lang="en-GB" dirty="0" smtClean="0"/>
                        <a:t>Examples of some situation</a:t>
                      </a:r>
                      <a:r>
                        <a:rPr lang="en-GB" baseline="0" dirty="0" smtClean="0"/>
                        <a:t> awareness </a:t>
                      </a:r>
                      <a:r>
                        <a:rPr lang="en-GB" dirty="0" smtClean="0"/>
                        <a:t>platforms.</a:t>
                      </a:r>
                      <a:endParaRPr lang="en-GB" dirty="0"/>
                    </a:p>
                  </a:txBody>
                  <a:tcPr anchor="ctr"/>
                </a:tc>
              </a:tr>
            </a:tbl>
          </a:graphicData>
        </a:graphic>
      </p:graphicFrame>
    </p:spTree>
    <p:extLst>
      <p:ext uri="{BB962C8B-B14F-4D97-AF65-F5344CB8AC3E}">
        <p14:creationId xmlns:p14="http://schemas.microsoft.com/office/powerpoint/2010/main" val="286750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5"/>
            <a:ext cx="7886700" cy="353691"/>
          </a:xfrm>
        </p:spPr>
        <p:txBody>
          <a:bodyPr>
            <a:normAutofit fontScale="90000"/>
          </a:bodyPr>
          <a:lstStyle/>
          <a:p>
            <a:r>
              <a:rPr lang="en-US" b="1" dirty="0"/>
              <a:t>Limitations: Information Vs Noise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7694" y="1936006"/>
            <a:ext cx="2252382" cy="68290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648" y="2743776"/>
            <a:ext cx="2246429" cy="73923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3721" y="3629248"/>
            <a:ext cx="2216356" cy="120390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6066" y="1936006"/>
            <a:ext cx="2210520" cy="758075"/>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66066" y="2861680"/>
            <a:ext cx="2210520" cy="782233"/>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6067" y="3811510"/>
            <a:ext cx="1733665" cy="1811199"/>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76117" y="4987756"/>
            <a:ext cx="2209829" cy="655490"/>
          </a:xfrm>
          <a:prstGeom prst="rect">
            <a:avLst/>
          </a:prstGeom>
        </p:spPr>
      </p:pic>
      <p:sp>
        <p:nvSpPr>
          <p:cNvPr id="11" name="Title 1"/>
          <p:cNvSpPr txBox="1">
            <a:spLocks/>
          </p:cNvSpPr>
          <p:nvPr/>
        </p:nvSpPr>
        <p:spPr>
          <a:xfrm>
            <a:off x="1974726" y="1421631"/>
            <a:ext cx="4652274" cy="475562"/>
          </a:xfrm>
          <a:prstGeom prst="rect">
            <a:avLst/>
          </a:prstGeom>
        </p:spPr>
        <p:txBody>
          <a:bodyPr vert="horz" lIns="68580" tIns="34290" rIns="68580" bIns="34290" rtlCol="0" anchor="ctr">
            <a:normAutofit/>
          </a:bodyPr>
          <a:lstStyle>
            <a:lvl1pPr algn="l" defTabSz="914400" rtl="0" eaLnBrk="1" latinLnBrk="0" hangingPunct="1">
              <a:spcBef>
                <a:spcPct val="0"/>
              </a:spcBef>
              <a:buNone/>
              <a:defRPr sz="2800" b="1" kern="1200" cap="none" spc="0">
                <a:ln>
                  <a:noFill/>
                </a:ln>
                <a:solidFill>
                  <a:srgbClr val="669A99"/>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sz="1800" b="0" dirty="0">
                <a:solidFill>
                  <a:schemeClr val="tx1"/>
                </a:solidFill>
              </a:rPr>
              <a:t>Relevant        and Non-Relevant  </a:t>
            </a:r>
          </a:p>
        </p:txBody>
      </p:sp>
      <p:sp>
        <p:nvSpPr>
          <p:cNvPr id="12" name="L-Shape 11"/>
          <p:cNvSpPr/>
          <p:nvPr/>
        </p:nvSpPr>
        <p:spPr>
          <a:xfrm rot="19254826">
            <a:off x="3049051" y="1590768"/>
            <a:ext cx="224462" cy="87109"/>
          </a:xfrm>
          <a:prstGeom prst="corner">
            <a:avLst/>
          </a:prstGeom>
          <a:solidFill>
            <a:srgbClr val="00B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13" name="Multiply 12"/>
          <p:cNvSpPr/>
          <p:nvPr/>
        </p:nvSpPr>
        <p:spPr>
          <a:xfrm>
            <a:off x="5401593" y="1530974"/>
            <a:ext cx="196521" cy="257568"/>
          </a:xfrm>
          <a:prstGeom prst="mathMultiply">
            <a:avLst/>
          </a:prstGeom>
          <a:solidFill>
            <a:srgbClr val="FF0000"/>
          </a:solidFill>
          <a:ln>
            <a:solidFill>
              <a:srgbClr val="EF3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L-Shape 13"/>
          <p:cNvSpPr/>
          <p:nvPr/>
        </p:nvSpPr>
        <p:spPr>
          <a:xfrm rot="19254826">
            <a:off x="1556889" y="2166922"/>
            <a:ext cx="224462" cy="87109"/>
          </a:xfrm>
          <a:prstGeom prst="corner">
            <a:avLst/>
          </a:prstGeom>
          <a:solidFill>
            <a:srgbClr val="00B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15" name="L-Shape 14"/>
          <p:cNvSpPr/>
          <p:nvPr/>
        </p:nvSpPr>
        <p:spPr>
          <a:xfrm rot="19254826">
            <a:off x="4899309" y="2166922"/>
            <a:ext cx="224462" cy="87109"/>
          </a:xfrm>
          <a:prstGeom prst="corner">
            <a:avLst/>
          </a:prstGeom>
          <a:solidFill>
            <a:srgbClr val="00B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16" name="L-Shape 15"/>
          <p:cNvSpPr/>
          <p:nvPr/>
        </p:nvSpPr>
        <p:spPr>
          <a:xfrm rot="19254826">
            <a:off x="4899310" y="4041633"/>
            <a:ext cx="224462" cy="87109"/>
          </a:xfrm>
          <a:prstGeom prst="corner">
            <a:avLst/>
          </a:prstGeom>
          <a:solidFill>
            <a:srgbClr val="00B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17" name="Multiply 16"/>
          <p:cNvSpPr/>
          <p:nvPr/>
        </p:nvSpPr>
        <p:spPr>
          <a:xfrm>
            <a:off x="1549862" y="2904853"/>
            <a:ext cx="196521" cy="257568"/>
          </a:xfrm>
          <a:prstGeom prst="mathMultiply">
            <a:avLst/>
          </a:prstGeom>
          <a:solidFill>
            <a:srgbClr val="FF0000"/>
          </a:solidFill>
          <a:ln>
            <a:solidFill>
              <a:srgbClr val="EF3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Multiply 17"/>
          <p:cNvSpPr/>
          <p:nvPr/>
        </p:nvSpPr>
        <p:spPr>
          <a:xfrm>
            <a:off x="1549862" y="3752231"/>
            <a:ext cx="196521" cy="257568"/>
          </a:xfrm>
          <a:prstGeom prst="mathMultiply">
            <a:avLst/>
          </a:prstGeom>
          <a:solidFill>
            <a:srgbClr val="FF0000"/>
          </a:solidFill>
          <a:ln>
            <a:solidFill>
              <a:srgbClr val="EF3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Multiply 18"/>
          <p:cNvSpPr/>
          <p:nvPr/>
        </p:nvSpPr>
        <p:spPr>
          <a:xfrm>
            <a:off x="1549862" y="5186716"/>
            <a:ext cx="196521" cy="257568"/>
          </a:xfrm>
          <a:prstGeom prst="mathMultiply">
            <a:avLst/>
          </a:prstGeom>
          <a:solidFill>
            <a:srgbClr val="FF0000"/>
          </a:solidFill>
          <a:ln>
            <a:solidFill>
              <a:srgbClr val="EF3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Multiply 19"/>
          <p:cNvSpPr/>
          <p:nvPr/>
        </p:nvSpPr>
        <p:spPr>
          <a:xfrm>
            <a:off x="4896964" y="3019047"/>
            <a:ext cx="196521" cy="257568"/>
          </a:xfrm>
          <a:prstGeom prst="mathMultiply">
            <a:avLst/>
          </a:prstGeom>
          <a:solidFill>
            <a:srgbClr val="FF0000"/>
          </a:solidFill>
          <a:ln>
            <a:solidFill>
              <a:srgbClr val="EF3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0643876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nature of the data?</a:t>
            </a:r>
          </a:p>
        </p:txBody>
      </p:sp>
      <p:sp>
        <p:nvSpPr>
          <p:cNvPr id="3" name="Content Placeholder 2"/>
          <p:cNvSpPr>
            <a:spLocks noGrp="1"/>
          </p:cNvSpPr>
          <p:nvPr>
            <p:ph idx="1"/>
          </p:nvPr>
        </p:nvSpPr>
        <p:spPr/>
        <p:txBody>
          <a:bodyPr>
            <a:normAutofit fontScale="85000" lnSpcReduction="20000"/>
          </a:bodyPr>
          <a:lstStyle/>
          <a:p>
            <a:endParaRPr lang="en-US" dirty="0"/>
          </a:p>
          <a:p>
            <a:pPr marL="214313" indent="-214313">
              <a:buFont typeface="Wingdings" charset="2"/>
              <a:buChar char="Ø"/>
            </a:pPr>
            <a:r>
              <a:rPr lang="en-US" dirty="0" err="1"/>
              <a:t>HashTags</a:t>
            </a:r>
            <a:r>
              <a:rPr lang="en-US" dirty="0"/>
              <a:t>, Keywords can be a convenient way to create a broad set of data, but they do not reflect the crisis related information.</a:t>
            </a:r>
          </a:p>
          <a:p>
            <a:pPr marL="214313" indent="-214313">
              <a:buFont typeface="Wingdings" charset="2"/>
              <a:buChar char="Ø"/>
            </a:pPr>
            <a:endParaRPr lang="en-US" dirty="0"/>
          </a:p>
          <a:p>
            <a:pPr marL="214313" indent="-214313">
              <a:buFont typeface="Wingdings" charset="2"/>
              <a:buChar char="Ø"/>
            </a:pPr>
            <a:r>
              <a:rPr lang="en-US" dirty="0"/>
              <a:t>The real crisis information is contained in a very diverse form.</a:t>
            </a:r>
          </a:p>
          <a:p>
            <a:pPr marL="214313" indent="-214313">
              <a:buFont typeface="Wingdings" charset="2"/>
              <a:buChar char="Ø"/>
            </a:pPr>
            <a:endParaRPr lang="en-US" dirty="0"/>
          </a:p>
          <a:p>
            <a:pPr marL="214313" indent="-214313">
              <a:buFont typeface="Wingdings" charset="2"/>
              <a:buChar char="Ø"/>
            </a:pPr>
            <a:r>
              <a:rPr lang="en-US" dirty="0"/>
              <a:t>The subjects in the information range from health/well-being of affected individuals, infrastructure, donations etc.</a:t>
            </a:r>
          </a:p>
          <a:p>
            <a:pPr marL="214313" indent="-214313">
              <a:buFont typeface="Wingdings" charset="2"/>
              <a:buChar char="Ø"/>
            </a:pPr>
            <a:endParaRPr lang="en-US" dirty="0"/>
          </a:p>
          <a:p>
            <a:pPr marL="214313" indent="-214313">
              <a:buFont typeface="Wingdings" charset="2"/>
              <a:buChar char="Ø"/>
            </a:pPr>
            <a:r>
              <a:rPr lang="en-US" dirty="0"/>
              <a:t>Obviously, various concepts together form a context which reflects relevance with the crisis situations.</a:t>
            </a:r>
          </a:p>
          <a:p>
            <a:endParaRPr lang="en-US" dirty="0"/>
          </a:p>
          <a:p>
            <a:endParaRPr lang="en-US" dirty="0"/>
          </a:p>
          <a:p>
            <a:endParaRPr lang="en-US" dirty="0"/>
          </a:p>
        </p:txBody>
      </p:sp>
    </p:spTree>
    <p:extLst>
      <p:ext uri="{BB962C8B-B14F-4D97-AF65-F5344CB8AC3E}">
        <p14:creationId xmlns:p14="http://schemas.microsoft.com/office/powerpoint/2010/main" val="16867712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11304"/>
            <a:ext cx="7886700" cy="994172"/>
          </a:xfrm>
        </p:spPr>
        <p:txBody>
          <a:bodyPr/>
          <a:lstStyle/>
          <a:p>
            <a:pPr algn="ctr"/>
            <a:r>
              <a:rPr lang="en-US" dirty="0"/>
              <a:t>Semantic Search</a:t>
            </a:r>
          </a:p>
        </p:txBody>
      </p:sp>
    </p:spTree>
    <p:extLst>
      <p:ext uri="{BB962C8B-B14F-4D97-AF65-F5344CB8AC3E}">
        <p14:creationId xmlns:p14="http://schemas.microsoft.com/office/powerpoint/2010/main" val="16662785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Search</a:t>
            </a:r>
          </a:p>
        </p:txBody>
      </p:sp>
      <p:sp>
        <p:nvSpPr>
          <p:cNvPr id="3" name="Content Placeholder 2"/>
          <p:cNvSpPr>
            <a:spLocks noGrp="1"/>
          </p:cNvSpPr>
          <p:nvPr>
            <p:ph idx="1"/>
          </p:nvPr>
        </p:nvSpPr>
        <p:spPr/>
        <p:txBody>
          <a:bodyPr>
            <a:normAutofit fontScale="92500" lnSpcReduction="20000"/>
          </a:bodyPr>
          <a:lstStyle/>
          <a:p>
            <a:endParaRPr lang="en-US" dirty="0"/>
          </a:p>
          <a:p>
            <a:pPr marL="214313" indent="-214313">
              <a:buFont typeface="Wingdings" charset="2"/>
              <a:buChar char="Ø"/>
            </a:pPr>
            <a:r>
              <a:rPr lang="en-US" dirty="0"/>
              <a:t>Query based systems, where the relevancy of a tweet is established based on the context of a query.</a:t>
            </a:r>
          </a:p>
          <a:p>
            <a:pPr marL="214313" indent="-214313">
              <a:buFont typeface="Wingdings" charset="2"/>
              <a:buChar char="Ø"/>
            </a:pPr>
            <a:endParaRPr lang="en-US" dirty="0"/>
          </a:p>
          <a:p>
            <a:pPr marL="214313" indent="-214313">
              <a:buFont typeface="Wingdings" charset="2"/>
              <a:buChar char="Ø"/>
            </a:pPr>
            <a:r>
              <a:rPr lang="en-US" dirty="0"/>
              <a:t>Describe events as semantic queries and use knowledge graphs to map the data and the query.</a:t>
            </a:r>
          </a:p>
          <a:p>
            <a:pPr marL="214313" indent="-214313">
              <a:buFont typeface="Wingdings" charset="2"/>
              <a:buChar char="Ø"/>
            </a:pPr>
            <a:endParaRPr lang="en-US" dirty="0"/>
          </a:p>
          <a:p>
            <a:pPr marL="214313" indent="-214313">
              <a:buFont typeface="Wingdings" charset="2"/>
              <a:buChar char="Ø"/>
            </a:pPr>
            <a:r>
              <a:rPr lang="en-US" dirty="0"/>
              <a:t>Use of Natural Language Processing techniques and external Knowledge Graphs.</a:t>
            </a:r>
          </a:p>
          <a:p>
            <a:pPr marL="214313" indent="-214313">
              <a:buFont typeface="Wingdings" charset="2"/>
              <a:buChar char="Ø"/>
            </a:pPr>
            <a:endParaRPr lang="en-US" dirty="0"/>
          </a:p>
          <a:p>
            <a:pPr marL="214313" indent="-214313">
              <a:buFont typeface="Wingdings" charset="2"/>
              <a:buChar char="Ø"/>
            </a:pPr>
            <a:r>
              <a:rPr lang="en-US" dirty="0"/>
              <a:t>Can be tailored to a certain type of events or broad category of events.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597342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a:bodyPr>
          <a:lstStyle/>
          <a:p>
            <a:endParaRPr lang="en-US" dirty="0"/>
          </a:p>
          <a:p>
            <a:pPr marL="214313" indent="-214313">
              <a:buFont typeface="Wingdings" charset="2"/>
              <a:buChar char="Ø"/>
            </a:pPr>
            <a:r>
              <a:rPr lang="en-US" dirty="0"/>
              <a:t>Complex event/information types are non-trivial to be described by single entity or keywords.</a:t>
            </a:r>
          </a:p>
          <a:p>
            <a:pPr marL="214313" indent="-214313">
              <a:buFont typeface="Wingdings" charset="2"/>
              <a:buChar char="Ø"/>
            </a:pPr>
            <a:endParaRPr lang="en-US" dirty="0"/>
          </a:p>
          <a:p>
            <a:pPr marL="214313" indent="-214313">
              <a:buFont typeface="Wingdings" charset="2"/>
              <a:buChar char="Ø"/>
            </a:pPr>
            <a:r>
              <a:rPr lang="en-US" dirty="0"/>
              <a:t>N-grams or bag of words do not directly contain semantic information.</a:t>
            </a:r>
          </a:p>
          <a:p>
            <a:pPr marL="214313" indent="-214313">
              <a:buFont typeface="Wingdings" charset="2"/>
              <a:buChar char="Ø"/>
            </a:pPr>
            <a:endParaRPr lang="en-US" dirty="0"/>
          </a:p>
          <a:p>
            <a:pPr marL="214313" indent="-214313">
              <a:buFont typeface="Wingdings" charset="2"/>
              <a:buChar char="Ø"/>
            </a:pPr>
            <a:r>
              <a:rPr lang="en-US" dirty="0"/>
              <a:t>Search for content based on a theme/context instead of precise information.</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187784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p:txBody>
          <a:bodyPr>
            <a:normAutofit fontScale="92500" lnSpcReduction="20000"/>
          </a:bodyPr>
          <a:lstStyle/>
          <a:p>
            <a:r>
              <a:rPr lang="en-US" dirty="0"/>
              <a:t>Consider a tweet </a:t>
            </a:r>
            <a:r>
              <a:rPr lang="en-US" dirty="0" err="1"/>
              <a:t>T</a:t>
            </a:r>
            <a:r>
              <a:rPr lang="en-US" baseline="-25000" dirty="0" err="1"/>
              <a:t>x</a:t>
            </a:r>
            <a:r>
              <a:rPr lang="en-US" dirty="0"/>
              <a:t> = </a:t>
            </a:r>
            <a:r>
              <a:rPr lang="en-US" dirty="0" err="1"/>
              <a:t>t</a:t>
            </a:r>
            <a:r>
              <a:rPr lang="en-US" baseline="-25000" dirty="0" err="1"/>
              <a:t>w</a:t>
            </a:r>
            <a:endParaRPr lang="en-US" dirty="0"/>
          </a:p>
          <a:p>
            <a:r>
              <a:rPr lang="en-US" dirty="0"/>
              <a:t>Tweet is formed of words </a:t>
            </a:r>
            <a:r>
              <a:rPr lang="en-US" dirty="0" err="1"/>
              <a:t>t</a:t>
            </a:r>
            <a:r>
              <a:rPr lang="en-US" baseline="-25000" dirty="0" err="1"/>
              <a:t>w</a:t>
            </a:r>
            <a:r>
              <a:rPr lang="en-US" dirty="0"/>
              <a:t> = {w</a:t>
            </a:r>
            <a:r>
              <a:rPr lang="en-US" baseline="-25000" dirty="0"/>
              <a:t>1</a:t>
            </a:r>
            <a:r>
              <a:rPr lang="en-US" dirty="0"/>
              <a:t>, w</a:t>
            </a:r>
            <a:r>
              <a:rPr lang="en-US" baseline="-25000" dirty="0"/>
              <a:t>2</a:t>
            </a:r>
            <a:r>
              <a:rPr lang="en-US" dirty="0"/>
              <a:t>,</a:t>
            </a:r>
            <a:r>
              <a:rPr lang="is-IS" dirty="0"/>
              <a:t>… w</a:t>
            </a:r>
            <a:r>
              <a:rPr lang="is-IS" baseline="-25000" dirty="0"/>
              <a:t>n</a:t>
            </a:r>
            <a:r>
              <a:rPr lang="en-US" dirty="0"/>
              <a:t>}</a:t>
            </a:r>
          </a:p>
          <a:p>
            <a:r>
              <a:rPr lang="en-US" dirty="0"/>
              <a:t>Identify existing POS, entities, and concepts, and link to knowledge base such as </a:t>
            </a:r>
            <a:r>
              <a:rPr lang="en-US" dirty="0" err="1"/>
              <a:t>Dbpedia</a:t>
            </a:r>
            <a:r>
              <a:rPr lang="en-US" dirty="0"/>
              <a:t> or </a:t>
            </a:r>
            <a:r>
              <a:rPr lang="en-US" dirty="0" err="1"/>
              <a:t>WordNet</a:t>
            </a:r>
            <a:r>
              <a:rPr lang="en-US" dirty="0"/>
              <a:t> (via NLP and NER tools).</a:t>
            </a:r>
          </a:p>
          <a:p>
            <a:r>
              <a:rPr lang="en-US" dirty="0"/>
              <a:t>Resolve the tweet </a:t>
            </a:r>
            <a:r>
              <a:rPr lang="en-US" dirty="0" err="1"/>
              <a:t>t</a:t>
            </a:r>
            <a:r>
              <a:rPr lang="en-US" baseline="-25000" dirty="0" err="1"/>
              <a:t>w</a:t>
            </a:r>
            <a:r>
              <a:rPr lang="en-US" baseline="-25000" dirty="0"/>
              <a:t> </a:t>
            </a:r>
            <a:r>
              <a:rPr lang="en-US" dirty="0"/>
              <a:t>as an n-tuple of concepts/properties.</a:t>
            </a:r>
          </a:p>
          <a:p>
            <a:r>
              <a:rPr lang="en-US" dirty="0"/>
              <a:t>For e.g. a quadruple (quad): subject, predicate, object, location or a collection of </a:t>
            </a:r>
            <a:r>
              <a:rPr lang="en-US" i="1" dirty="0" err="1"/>
              <a:t>rdf:type</a:t>
            </a:r>
            <a:r>
              <a:rPr lang="en-US" dirty="0"/>
              <a:t> of each extracted entity.</a:t>
            </a:r>
          </a:p>
          <a:p>
            <a:r>
              <a:rPr lang="en-US" dirty="0"/>
              <a:t>Resolve the query into semantically extended concepts from knowledge graphs.</a:t>
            </a:r>
          </a:p>
          <a:p>
            <a:endParaRPr lang="en-US" dirty="0"/>
          </a:p>
        </p:txBody>
      </p:sp>
    </p:spTree>
    <p:extLst>
      <p:ext uri="{BB962C8B-B14F-4D97-AF65-F5344CB8AC3E}">
        <p14:creationId xmlns:p14="http://schemas.microsoft.com/office/powerpoint/2010/main" val="19251052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574862" y="1440181"/>
            <a:ext cx="7886700" cy="3592592"/>
          </a:xfrm>
        </p:spPr>
        <p:txBody>
          <a:bodyPr>
            <a:normAutofit/>
          </a:bodyPr>
          <a:lstStyle/>
          <a:p>
            <a:r>
              <a:rPr lang="en-US" sz="2000" dirty="0"/>
              <a:t>Tweet : </a:t>
            </a:r>
            <a:r>
              <a:rPr lang="en-US" sz="2000" i="1" dirty="0"/>
              <a:t>“A 15 year old High River boy is missing due to flood. Call police if you see Eric St. Denis”</a:t>
            </a:r>
          </a:p>
          <a:p>
            <a:endParaRPr lang="en-US" sz="2000" i="1" dirty="0"/>
          </a:p>
          <a:p>
            <a:endParaRPr lang="en-US" sz="2000"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374" y="2101094"/>
            <a:ext cx="7064591" cy="4756906"/>
          </a:xfrm>
          <a:prstGeom prst="rect">
            <a:avLst/>
          </a:prstGeom>
        </p:spPr>
      </p:pic>
    </p:spTree>
    <p:extLst>
      <p:ext uri="{BB962C8B-B14F-4D97-AF65-F5344CB8AC3E}">
        <p14:creationId xmlns:p14="http://schemas.microsoft.com/office/powerpoint/2010/main" val="13449527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663416"/>
          </a:xfrm>
        </p:spPr>
        <p:txBody>
          <a:bodyPr>
            <a:normAutofit fontScale="90000"/>
          </a:bodyPr>
          <a:lstStyle/>
          <a:p>
            <a:r>
              <a:rPr lang="en-US" dirty="0"/>
              <a:t>Graph Representation of Tweet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6049" y="1695772"/>
            <a:ext cx="7064951" cy="4228400"/>
          </a:xfrm>
        </p:spPr>
      </p:pic>
      <p:sp>
        <p:nvSpPr>
          <p:cNvPr id="5" name="TextBox 4"/>
          <p:cNvSpPr txBox="1"/>
          <p:nvPr/>
        </p:nvSpPr>
        <p:spPr>
          <a:xfrm>
            <a:off x="4674870" y="5620881"/>
            <a:ext cx="4023360" cy="438582"/>
          </a:xfrm>
          <a:prstGeom prst="rect">
            <a:avLst/>
          </a:prstGeom>
          <a:noFill/>
        </p:spPr>
        <p:txBody>
          <a:bodyPr wrap="square" rtlCol="0">
            <a:spAutoFit/>
          </a:bodyPr>
          <a:lstStyle/>
          <a:p>
            <a:r>
              <a:rPr lang="en-US" sz="750" dirty="0"/>
              <a:t>Source: </a:t>
            </a:r>
            <a:r>
              <a:rPr lang="en-US" sz="750" dirty="0" err="1"/>
              <a:t>Tonon</a:t>
            </a:r>
            <a:r>
              <a:rPr lang="en-US" sz="750" dirty="0"/>
              <a:t>, A., </a:t>
            </a:r>
            <a:r>
              <a:rPr lang="en-US" sz="750" dirty="0" err="1"/>
              <a:t>Cudré-Mauroux</a:t>
            </a:r>
            <a:r>
              <a:rPr lang="en-US" sz="750" dirty="0"/>
              <a:t>, P., </a:t>
            </a:r>
            <a:r>
              <a:rPr lang="en-US" sz="750" dirty="0" err="1"/>
              <a:t>Blarer</a:t>
            </a:r>
            <a:r>
              <a:rPr lang="en-US" sz="750" dirty="0"/>
              <a:t>, A., Lenders, V. and </a:t>
            </a:r>
            <a:r>
              <a:rPr lang="en-US" sz="750" dirty="0" err="1"/>
              <a:t>Motik</a:t>
            </a:r>
            <a:r>
              <a:rPr lang="en-US" sz="750" dirty="0"/>
              <a:t>, B., 2017, May. </a:t>
            </a:r>
            <a:r>
              <a:rPr lang="en-US" sz="750" dirty="0" err="1"/>
              <a:t>ArmaTweet</a:t>
            </a:r>
            <a:r>
              <a:rPr lang="en-US" sz="750" dirty="0"/>
              <a:t>: Detecting Events by Semantic Tweet Analysis. In </a:t>
            </a:r>
            <a:r>
              <a:rPr lang="en-US" sz="750" i="1" dirty="0"/>
              <a:t>European Semantic Web Conference</a:t>
            </a:r>
            <a:r>
              <a:rPr lang="en-US" sz="750" dirty="0"/>
              <a:t> (pp. 138-153). Springer, Cham.</a:t>
            </a:r>
          </a:p>
        </p:txBody>
      </p:sp>
    </p:spTree>
    <p:extLst>
      <p:ext uri="{BB962C8B-B14F-4D97-AF65-F5344CB8AC3E}">
        <p14:creationId xmlns:p14="http://schemas.microsoft.com/office/powerpoint/2010/main" val="8918632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n-Tuple form</a:t>
            </a:r>
          </a:p>
        </p:txBody>
      </p:sp>
      <p:sp>
        <p:nvSpPr>
          <p:cNvPr id="3" name="Content Placeholder 2"/>
          <p:cNvSpPr>
            <a:spLocks noGrp="1"/>
          </p:cNvSpPr>
          <p:nvPr>
            <p:ph idx="1"/>
          </p:nvPr>
        </p:nvSpPr>
        <p:spPr/>
        <p:txBody>
          <a:bodyPr>
            <a:normAutofit lnSpcReduction="10000"/>
          </a:bodyPr>
          <a:lstStyle/>
          <a:p>
            <a:r>
              <a:rPr lang="en-US" dirty="0"/>
              <a:t>{Tweet, Flood, Canada}</a:t>
            </a:r>
          </a:p>
          <a:p>
            <a:r>
              <a:rPr lang="en-US" dirty="0"/>
              <a:t>{Tweet, Flood, Alberta}</a:t>
            </a:r>
          </a:p>
          <a:p>
            <a:r>
              <a:rPr lang="en-US" dirty="0"/>
              <a:t>{Tweet, Flood, Lost, Person}</a:t>
            </a:r>
          </a:p>
          <a:p>
            <a:r>
              <a:rPr lang="en-US" dirty="0"/>
              <a:t>{Tweet, Lost, Person, Natural Hazard}</a:t>
            </a:r>
          </a:p>
          <a:p>
            <a:pPr marL="0" indent="0">
              <a:buNone/>
            </a:pPr>
            <a:endParaRPr lang="en-US" dirty="0"/>
          </a:p>
          <a:p>
            <a:pPr marL="0" indent="0">
              <a:buNone/>
            </a:pPr>
            <a:r>
              <a:rPr lang="en-US" dirty="0"/>
              <a:t>A tweet can be associated with multiple n-tuples. </a:t>
            </a:r>
          </a:p>
          <a:p>
            <a:pPr marL="0" indent="0">
              <a:buNone/>
            </a:pPr>
            <a:endParaRPr lang="en-US" dirty="0"/>
          </a:p>
          <a:p>
            <a:r>
              <a:rPr lang="en-US" dirty="0"/>
              <a:t>- Schema : {Tweet, event type, location, participating entity}</a:t>
            </a:r>
          </a:p>
          <a:p>
            <a:endParaRPr lang="en-US" dirty="0"/>
          </a:p>
          <a:p>
            <a:endParaRPr lang="en-US" dirty="0"/>
          </a:p>
        </p:txBody>
      </p:sp>
    </p:spTree>
    <p:extLst>
      <p:ext uri="{BB962C8B-B14F-4D97-AF65-F5344CB8AC3E}">
        <p14:creationId xmlns:p14="http://schemas.microsoft.com/office/powerpoint/2010/main" val="20341352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Continued</a:t>
            </a:r>
            <a:r>
              <a:rPr lang="is-IS" dirty="0"/>
              <a:t>…</a:t>
            </a:r>
            <a:endParaRPr lang="en-US" dirty="0"/>
          </a:p>
        </p:txBody>
      </p:sp>
      <p:sp>
        <p:nvSpPr>
          <p:cNvPr id="3" name="Content Placeholder 2"/>
          <p:cNvSpPr>
            <a:spLocks noGrp="1"/>
          </p:cNvSpPr>
          <p:nvPr>
            <p:ph idx="1"/>
          </p:nvPr>
        </p:nvSpPr>
        <p:spPr/>
        <p:txBody>
          <a:bodyPr/>
          <a:lstStyle/>
          <a:p>
            <a:r>
              <a:rPr lang="en-US" dirty="0"/>
              <a:t>Query : “lost people in flood”</a:t>
            </a:r>
          </a:p>
          <a:p>
            <a:endParaRPr lang="en-US" dirty="0"/>
          </a:p>
          <a:p>
            <a:r>
              <a:rPr lang="en-US" dirty="0"/>
              <a:t>Semantic expansion of query:</a:t>
            </a:r>
          </a:p>
          <a:p>
            <a:pPr lvl="1"/>
            <a:endParaRPr lang="en-US" dirty="0"/>
          </a:p>
          <a:p>
            <a:pPr lvl="1"/>
            <a:r>
              <a:rPr lang="en-US" dirty="0"/>
              <a:t>Lost , missing , people, person, flood, natural hazard, weather hazard</a:t>
            </a:r>
          </a:p>
          <a:p>
            <a:pPr lvl="1"/>
            <a:endParaRPr lang="en-US" dirty="0"/>
          </a:p>
          <a:p>
            <a:endParaRPr lang="en-US" dirty="0"/>
          </a:p>
        </p:txBody>
      </p:sp>
    </p:spTree>
    <p:extLst>
      <p:ext uri="{BB962C8B-B14F-4D97-AF65-F5344CB8AC3E}">
        <p14:creationId xmlns:p14="http://schemas.microsoft.com/office/powerpoint/2010/main" val="76217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Crisis Situation</a:t>
            </a:r>
          </a:p>
        </p:txBody>
      </p:sp>
      <p:sp>
        <p:nvSpPr>
          <p:cNvPr id="7" name="Content Placeholder 7"/>
          <p:cNvSpPr txBox="1">
            <a:spLocks/>
          </p:cNvSpPr>
          <p:nvPr/>
        </p:nvSpPr>
        <p:spPr>
          <a:xfrm>
            <a:off x="628651" y="1482274"/>
            <a:ext cx="4810851"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A </a:t>
            </a:r>
            <a:r>
              <a:rPr lang="en-GB" sz="1600" b="1" dirty="0">
                <a:cs typeface="Roboto Light"/>
              </a:rPr>
              <a:t>crisis</a:t>
            </a:r>
            <a:r>
              <a:rPr lang="en-GB" sz="1600" dirty="0">
                <a:cs typeface="Roboto Light"/>
              </a:rPr>
              <a:t> (from the Greek </a:t>
            </a:r>
            <a:r>
              <a:rPr lang="en-GB" sz="1600" dirty="0" err="1">
                <a:cs typeface="Roboto Light"/>
              </a:rPr>
              <a:t>κρίσις</a:t>
            </a:r>
            <a:r>
              <a:rPr lang="en-GB" sz="1600" dirty="0">
                <a:cs typeface="Roboto Light"/>
              </a:rPr>
              <a:t> - </a:t>
            </a:r>
            <a:r>
              <a:rPr lang="en-GB" sz="1600" dirty="0" err="1">
                <a:cs typeface="Roboto Light"/>
              </a:rPr>
              <a:t>krisis</a:t>
            </a:r>
            <a:r>
              <a:rPr lang="en-GB" sz="1600" dirty="0">
                <a:cs typeface="Roboto Light"/>
              </a:rPr>
              <a:t>; plural: "crises"; adjectival form: "critical") is any </a:t>
            </a:r>
            <a:r>
              <a:rPr lang="en-GB" sz="1600" b="1" dirty="0">
                <a:cs typeface="Roboto Light"/>
              </a:rPr>
              <a:t>event that is going (or is expected) to lead to an unstable and dangerous situation </a:t>
            </a:r>
            <a:r>
              <a:rPr lang="en-GB" sz="1600" dirty="0">
                <a:cs typeface="Roboto Light"/>
              </a:rPr>
              <a:t>affecting an individual, group, community, or whole society. </a:t>
            </a:r>
          </a:p>
          <a:p>
            <a:pPr marL="0" indent="0">
              <a:buNone/>
            </a:pPr>
            <a:endParaRPr lang="en-GB" sz="1600" dirty="0">
              <a:solidFill>
                <a:srgbClr val="1A1B1F"/>
              </a:solidFill>
              <a:latin typeface="Open Sans"/>
              <a:ea typeface="Open Sans"/>
              <a:cs typeface="Open Sans"/>
              <a:sym typeface="Open Sans"/>
            </a:endParaRPr>
          </a:p>
          <a:p>
            <a:pPr marL="0" indent="0">
              <a:buNone/>
            </a:pPr>
            <a:r>
              <a:rPr lang="en-GB" sz="1600" dirty="0">
                <a:solidFill>
                  <a:srgbClr val="1A1B1F"/>
                </a:solidFill>
                <a:ea typeface="Open Sans"/>
                <a:cs typeface="Open Sans"/>
                <a:sym typeface="Open Sans"/>
              </a:rPr>
              <a:t>Responding to crises rapidly is critical as they can involve: </a:t>
            </a:r>
          </a:p>
          <a:p>
            <a:pPr>
              <a:buFontTx/>
              <a:buChar char="-"/>
            </a:pPr>
            <a:r>
              <a:rPr lang="en-GB" sz="1600" b="1" dirty="0">
                <a:solidFill>
                  <a:srgbClr val="1A1B1F"/>
                </a:solidFill>
                <a:ea typeface="Open Sans"/>
                <a:cs typeface="Open Sans"/>
                <a:sym typeface="Open Sans"/>
              </a:rPr>
              <a:t>Personal injuries </a:t>
            </a:r>
            <a:r>
              <a:rPr lang="en-GB" sz="1600" dirty="0">
                <a:solidFill>
                  <a:srgbClr val="1A1B1F"/>
                </a:solidFill>
                <a:ea typeface="Open Sans"/>
                <a:cs typeface="Open Sans"/>
                <a:sym typeface="Open Sans"/>
              </a:rPr>
              <a:t>(death, trapping, missing, etc.)</a:t>
            </a:r>
          </a:p>
          <a:p>
            <a:pPr>
              <a:buFontTx/>
              <a:buChar char="-"/>
            </a:pPr>
            <a:r>
              <a:rPr lang="en-GB" sz="1600" dirty="0">
                <a:solidFill>
                  <a:srgbClr val="1A1B1F"/>
                </a:solidFill>
                <a:ea typeface="Open Sans"/>
                <a:cs typeface="Open Sans"/>
                <a:sym typeface="Open Sans"/>
              </a:rPr>
              <a:t>Infrastructure </a:t>
            </a:r>
            <a:r>
              <a:rPr lang="en-GB" sz="1600" b="1" dirty="0">
                <a:solidFill>
                  <a:srgbClr val="1A1B1F"/>
                </a:solidFill>
                <a:ea typeface="Open Sans"/>
                <a:cs typeface="Open Sans"/>
                <a:sym typeface="Open Sans"/>
              </a:rPr>
              <a:t>damage</a:t>
            </a:r>
            <a:r>
              <a:rPr lang="en-GB" sz="1600" dirty="0">
                <a:solidFill>
                  <a:srgbClr val="1A1B1F"/>
                </a:solidFill>
                <a:ea typeface="Open Sans"/>
                <a:cs typeface="Open Sans"/>
                <a:sym typeface="Open Sans"/>
              </a:rPr>
              <a:t> (roads blocked, services, etc.)</a:t>
            </a:r>
          </a:p>
          <a:p>
            <a:pPr>
              <a:buFontTx/>
              <a:buChar char="-"/>
            </a:pPr>
            <a:r>
              <a:rPr lang="en-GB" sz="1600" b="1" dirty="0">
                <a:solidFill>
                  <a:srgbClr val="1A1B1F"/>
                </a:solidFill>
                <a:ea typeface="Open Sans"/>
                <a:cs typeface="Open Sans"/>
                <a:sym typeface="Open Sans"/>
              </a:rPr>
              <a:t>Global issues</a:t>
            </a:r>
            <a:r>
              <a:rPr lang="en-GB" sz="1600" dirty="0">
                <a:solidFill>
                  <a:srgbClr val="1A1B1F"/>
                </a:solidFill>
                <a:ea typeface="Open Sans"/>
                <a:cs typeface="Open Sans"/>
                <a:sym typeface="Open Sans"/>
              </a:rPr>
              <a:t> (civil arrest, conflicts, etc.) </a:t>
            </a:r>
          </a:p>
          <a:p>
            <a:pPr>
              <a:buFontTx/>
              <a:buChar char="-"/>
            </a:pPr>
            <a:r>
              <a:rPr lang="en-GB" sz="1600" b="1" dirty="0">
                <a:solidFill>
                  <a:srgbClr val="1A1B1F"/>
                </a:solidFill>
                <a:ea typeface="Open Sans"/>
                <a:cs typeface="Open Sans"/>
                <a:sym typeface="Open Sans"/>
              </a:rPr>
              <a:t>Services overload </a:t>
            </a:r>
            <a:r>
              <a:rPr lang="en-GB" sz="1600" dirty="0">
                <a:solidFill>
                  <a:srgbClr val="1A1B1F"/>
                </a:solidFill>
                <a:ea typeface="Open Sans"/>
                <a:cs typeface="Open Sans"/>
                <a:sym typeface="Open Sans"/>
              </a:rPr>
              <a:t>(availability and access of emergency services and to resources)</a:t>
            </a:r>
          </a:p>
        </p:txBody>
      </p:sp>
      <p:pic>
        <p:nvPicPr>
          <p:cNvPr id="12" name="Shape 106"/>
          <p:cNvPicPr preferRelativeResize="0"/>
          <p:nvPr/>
        </p:nvPicPr>
        <p:blipFill rotWithShape="1">
          <a:blip r:embed="rId2">
            <a:alphaModFix/>
          </a:blip>
          <a:srcRect l="28795" t="9599" r="6413" b="2812"/>
          <a:stretch/>
        </p:blipFill>
        <p:spPr>
          <a:xfrm>
            <a:off x="5641849" y="1545629"/>
            <a:ext cx="3075848" cy="4158089"/>
          </a:xfrm>
          <a:prstGeom prst="rect">
            <a:avLst/>
          </a:prstGeom>
          <a:noFill/>
          <a:ln>
            <a:noFill/>
          </a:ln>
        </p:spPr>
      </p:pic>
      <p:sp>
        <p:nvSpPr>
          <p:cNvPr id="13" name="Rectangle 12"/>
          <p:cNvSpPr/>
          <p:nvPr/>
        </p:nvSpPr>
        <p:spPr>
          <a:xfrm>
            <a:off x="760352" y="5502550"/>
            <a:ext cx="4643062" cy="6822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ontent Placeholder 7"/>
          <p:cNvSpPr txBox="1">
            <a:spLocks/>
          </p:cNvSpPr>
          <p:nvPr/>
        </p:nvSpPr>
        <p:spPr>
          <a:xfrm>
            <a:off x="760352" y="5502550"/>
            <a:ext cx="4679150" cy="682214"/>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600" dirty="0">
                <a:solidFill>
                  <a:schemeClr val="bg1"/>
                </a:solidFill>
              </a:rPr>
              <a:t>How do we better </a:t>
            </a:r>
            <a:r>
              <a:rPr lang="en-GB" sz="1600" b="1" dirty="0">
                <a:solidFill>
                  <a:schemeClr val="bg1"/>
                </a:solidFill>
              </a:rPr>
              <a:t>understand a crisis situation in order to act accordingly</a:t>
            </a:r>
            <a:r>
              <a:rPr lang="en-GB" sz="1600" dirty="0">
                <a:solidFill>
                  <a:schemeClr val="bg1"/>
                </a:solidFill>
              </a:rPr>
              <a:t>?</a:t>
            </a:r>
          </a:p>
        </p:txBody>
      </p:sp>
    </p:spTree>
    <p:extLst>
      <p:ext uri="{BB962C8B-B14F-4D97-AF65-F5344CB8AC3E}">
        <p14:creationId xmlns:p14="http://schemas.microsoft.com/office/powerpoint/2010/main" val="20578644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Backend System</a:t>
            </a:r>
          </a:p>
        </p:txBody>
      </p:sp>
      <p:sp>
        <p:nvSpPr>
          <p:cNvPr id="3" name="Content Placeholder 2"/>
          <p:cNvSpPr>
            <a:spLocks noGrp="1"/>
          </p:cNvSpPr>
          <p:nvPr>
            <p:ph idx="1"/>
          </p:nvPr>
        </p:nvSpPr>
        <p:spPr/>
        <p:txBody>
          <a:bodyPr/>
          <a:lstStyle/>
          <a:p>
            <a:r>
              <a:rPr lang="en-US" dirty="0"/>
              <a:t>An indexing and search system such as </a:t>
            </a:r>
            <a:r>
              <a:rPr lang="en-US" dirty="0" err="1"/>
              <a:t>Lucene</a:t>
            </a:r>
            <a:r>
              <a:rPr lang="en-US" dirty="0"/>
              <a:t>/</a:t>
            </a:r>
            <a:r>
              <a:rPr lang="en-US" dirty="0" err="1"/>
              <a:t>Solr</a:t>
            </a:r>
            <a:r>
              <a:rPr lang="en-US" dirty="0"/>
              <a:t>.</a:t>
            </a:r>
          </a:p>
          <a:p>
            <a:endParaRPr lang="en-US" dirty="0"/>
          </a:p>
          <a:p>
            <a:r>
              <a:rPr lang="en-US" dirty="0"/>
              <a:t>A RDF database with uniquely defined properties for each tweet, such as subject, predicate, object, </a:t>
            </a:r>
            <a:r>
              <a:rPr lang="en-US" dirty="0" err="1"/>
              <a:t>rdf:type</a:t>
            </a:r>
            <a:r>
              <a:rPr lang="en-US" dirty="0"/>
              <a:t>, label, location etc.</a:t>
            </a:r>
          </a:p>
        </p:txBody>
      </p:sp>
    </p:spTree>
    <p:extLst>
      <p:ext uri="{BB962C8B-B14F-4D97-AF65-F5344CB8AC3E}">
        <p14:creationId xmlns:p14="http://schemas.microsoft.com/office/powerpoint/2010/main" val="12491777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Little about the knowledge graphs</a:t>
            </a:r>
          </a:p>
        </p:txBody>
      </p:sp>
      <p:sp>
        <p:nvSpPr>
          <p:cNvPr id="3" name="Content Placeholder 2"/>
          <p:cNvSpPr>
            <a:spLocks noGrp="1"/>
          </p:cNvSpPr>
          <p:nvPr>
            <p:ph idx="1"/>
          </p:nvPr>
        </p:nvSpPr>
        <p:spPr/>
        <p:txBody>
          <a:bodyPr>
            <a:normAutofit lnSpcReduction="10000"/>
          </a:bodyPr>
          <a:lstStyle/>
          <a:p>
            <a:r>
              <a:rPr lang="en-US" i="1" dirty="0"/>
              <a:t> A ‘graph’ — </a:t>
            </a:r>
            <a:r>
              <a:rPr lang="en-US" dirty="0"/>
              <a:t>that understands real-world entities and their relationships to one another.</a:t>
            </a:r>
          </a:p>
          <a:p>
            <a:endParaRPr lang="en-US" dirty="0"/>
          </a:p>
          <a:p>
            <a:r>
              <a:rPr lang="en-US" dirty="0"/>
              <a:t>Another definition- A knowledge graph (</a:t>
            </a:r>
            <a:r>
              <a:rPr lang="en-US" dirty="0" err="1"/>
              <a:t>i</a:t>
            </a:r>
            <a:r>
              <a:rPr lang="en-US" dirty="0"/>
              <a:t>) mainly describes real world entities and their interrelations, </a:t>
            </a:r>
            <a:r>
              <a:rPr lang="en-US" dirty="0" err="1"/>
              <a:t>organised</a:t>
            </a:r>
            <a:r>
              <a:rPr lang="en-US" dirty="0"/>
              <a:t> in a graph, (ii) allows for potentially interrelating arbitrary entities with each other and (iv) covers various topical domains. [1]</a:t>
            </a:r>
          </a:p>
          <a:p>
            <a:endParaRPr lang="en-US" dirty="0"/>
          </a:p>
          <a:p>
            <a:pPr marL="0" indent="0">
              <a:buNone/>
            </a:pPr>
            <a:r>
              <a:rPr lang="en-US" sz="1350" dirty="0"/>
              <a:t>1. </a:t>
            </a:r>
            <a:r>
              <a:rPr lang="en-US" sz="1350" dirty="0" err="1"/>
              <a:t>Paulheim</a:t>
            </a:r>
            <a:r>
              <a:rPr lang="en-US" sz="1350" dirty="0"/>
              <a:t>, H., 2017. Knowledge graph refinement: A survey of approaches and evaluation methods. </a:t>
            </a:r>
            <a:r>
              <a:rPr lang="en-US" sz="1350" i="1" dirty="0"/>
              <a:t>Semantic web</a:t>
            </a:r>
            <a:r>
              <a:rPr lang="en-US" sz="1350" dirty="0"/>
              <a:t>, </a:t>
            </a:r>
            <a:r>
              <a:rPr lang="en-US" sz="1350" i="1" dirty="0"/>
              <a:t>8</a:t>
            </a:r>
            <a:r>
              <a:rPr lang="en-US" sz="1350" dirty="0"/>
              <a:t>(3), pp.489-508. </a:t>
            </a:r>
          </a:p>
        </p:txBody>
      </p:sp>
    </p:spTree>
    <p:extLst>
      <p:ext uri="{BB962C8B-B14F-4D97-AF65-F5344CB8AC3E}">
        <p14:creationId xmlns:p14="http://schemas.microsoft.com/office/powerpoint/2010/main" val="1315612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are they created?</a:t>
            </a:r>
          </a:p>
        </p:txBody>
      </p:sp>
      <p:sp>
        <p:nvSpPr>
          <p:cNvPr id="3" name="Content Placeholder 2"/>
          <p:cNvSpPr>
            <a:spLocks noGrp="1"/>
          </p:cNvSpPr>
          <p:nvPr>
            <p:ph idx="1"/>
          </p:nvPr>
        </p:nvSpPr>
        <p:spPr/>
        <p:txBody>
          <a:bodyPr>
            <a:normAutofit lnSpcReduction="10000"/>
          </a:bodyPr>
          <a:lstStyle/>
          <a:p>
            <a:r>
              <a:rPr lang="en-US" dirty="0"/>
              <a:t>More often extracting information from Wikipedia, </a:t>
            </a:r>
            <a:r>
              <a:rPr lang="en-US" dirty="0" err="1"/>
              <a:t>Wikidata</a:t>
            </a:r>
            <a:r>
              <a:rPr lang="en-US" dirty="0"/>
              <a:t>, </a:t>
            </a:r>
            <a:r>
              <a:rPr lang="en-US" dirty="0" err="1"/>
              <a:t>WordNet</a:t>
            </a:r>
            <a:r>
              <a:rPr lang="en-US" dirty="0"/>
              <a:t>, </a:t>
            </a:r>
            <a:r>
              <a:rPr lang="en-US" dirty="0" err="1"/>
              <a:t>GeoNames</a:t>
            </a:r>
            <a:r>
              <a:rPr lang="en-US" dirty="0"/>
              <a:t>, </a:t>
            </a:r>
            <a:r>
              <a:rPr lang="en-US" dirty="0" err="1"/>
              <a:t>VerbNet</a:t>
            </a:r>
            <a:r>
              <a:rPr lang="en-US" dirty="0"/>
              <a:t>.</a:t>
            </a:r>
          </a:p>
          <a:p>
            <a:endParaRPr lang="en-US" dirty="0"/>
          </a:p>
          <a:p>
            <a:r>
              <a:rPr lang="en-US" dirty="0"/>
              <a:t>Wikipedia consists mainly free text with some structured information.</a:t>
            </a:r>
          </a:p>
          <a:p>
            <a:endParaRPr lang="en-US" dirty="0"/>
          </a:p>
          <a:p>
            <a:r>
              <a:rPr lang="en-US" dirty="0"/>
              <a:t>That includes: categories, info box, links to other entity pages, coordinates, title, abstract, relationships to other entities (people, </a:t>
            </a:r>
            <a:r>
              <a:rPr lang="en-US" dirty="0" err="1"/>
              <a:t>organisation</a:t>
            </a:r>
            <a:r>
              <a:rPr lang="en-US" dirty="0"/>
              <a:t>, location).</a:t>
            </a:r>
          </a:p>
        </p:txBody>
      </p:sp>
    </p:spTree>
    <p:extLst>
      <p:ext uri="{BB962C8B-B14F-4D97-AF65-F5344CB8AC3E}">
        <p14:creationId xmlns:p14="http://schemas.microsoft.com/office/powerpoint/2010/main" val="16257849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3943350" cy="629126"/>
          </a:xfrm>
        </p:spPr>
        <p:txBody>
          <a:bodyPr>
            <a:normAutofit fontScale="90000"/>
          </a:bodyPr>
          <a:lstStyle/>
          <a:p>
            <a:r>
              <a:rPr lang="en-US" dirty="0"/>
              <a:t>Structured Information-Wikipedia</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9146" y="1760220"/>
            <a:ext cx="2321324" cy="417683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35" y="857250"/>
            <a:ext cx="2788418" cy="5143500"/>
          </a:xfrm>
          <a:prstGeom prst="rect">
            <a:avLst/>
          </a:prstGeom>
        </p:spPr>
      </p:pic>
    </p:spTree>
    <p:extLst>
      <p:ext uri="{BB962C8B-B14F-4D97-AF65-F5344CB8AC3E}">
        <p14:creationId xmlns:p14="http://schemas.microsoft.com/office/powerpoint/2010/main" val="10534123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Knowledge base</a:t>
            </a:r>
          </a:p>
        </p:txBody>
      </p:sp>
      <p:sp>
        <p:nvSpPr>
          <p:cNvPr id="3" name="Content Placeholder 2"/>
          <p:cNvSpPr>
            <a:spLocks noGrp="1"/>
          </p:cNvSpPr>
          <p:nvPr>
            <p:ph idx="1"/>
          </p:nvPr>
        </p:nvSpPr>
        <p:spPr/>
        <p:txBody>
          <a:bodyPr>
            <a:normAutofit lnSpcReduction="10000"/>
          </a:bodyPr>
          <a:lstStyle/>
          <a:p>
            <a:r>
              <a:rPr lang="en-US" dirty="0" err="1"/>
              <a:t>Dbpedia</a:t>
            </a:r>
            <a:endParaRPr lang="en-US" dirty="0"/>
          </a:p>
          <a:p>
            <a:endParaRPr lang="en-US" dirty="0"/>
          </a:p>
          <a:p>
            <a:r>
              <a:rPr lang="en-US" dirty="0"/>
              <a:t>Google Knowledge Graph</a:t>
            </a:r>
          </a:p>
          <a:p>
            <a:endParaRPr lang="en-US" dirty="0"/>
          </a:p>
          <a:p>
            <a:r>
              <a:rPr lang="en-US" dirty="0" err="1"/>
              <a:t>BabelNet</a:t>
            </a:r>
            <a:endParaRPr lang="en-US" dirty="0"/>
          </a:p>
          <a:p>
            <a:endParaRPr lang="en-US" dirty="0"/>
          </a:p>
          <a:p>
            <a:r>
              <a:rPr lang="en-US" dirty="0"/>
              <a:t>YAGO</a:t>
            </a:r>
          </a:p>
          <a:p>
            <a:endParaRPr lang="en-US" dirty="0"/>
          </a:p>
          <a:p>
            <a:r>
              <a:rPr lang="en-US" dirty="0" err="1"/>
              <a:t>Wikidata</a:t>
            </a:r>
            <a:endParaRPr lang="en-US" dirty="0"/>
          </a:p>
        </p:txBody>
      </p:sp>
    </p:spTree>
    <p:extLst>
      <p:ext uri="{BB962C8B-B14F-4D97-AF65-F5344CB8AC3E}">
        <p14:creationId xmlns:p14="http://schemas.microsoft.com/office/powerpoint/2010/main" val="2918427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Linking and Disambiguation APIs</a:t>
            </a:r>
          </a:p>
        </p:txBody>
      </p:sp>
      <p:sp>
        <p:nvSpPr>
          <p:cNvPr id="3" name="Content Placeholder 2"/>
          <p:cNvSpPr>
            <a:spLocks noGrp="1"/>
          </p:cNvSpPr>
          <p:nvPr>
            <p:ph idx="1"/>
          </p:nvPr>
        </p:nvSpPr>
        <p:spPr/>
        <p:txBody>
          <a:bodyPr/>
          <a:lstStyle/>
          <a:p>
            <a:r>
              <a:rPr lang="en-US" dirty="0" err="1"/>
              <a:t>Dbpedia</a:t>
            </a:r>
            <a:r>
              <a:rPr lang="en-US" dirty="0"/>
              <a:t> Spotlight</a:t>
            </a:r>
          </a:p>
          <a:p>
            <a:r>
              <a:rPr lang="en-US" dirty="0"/>
              <a:t>Alchemy (IBM)</a:t>
            </a:r>
          </a:p>
          <a:p>
            <a:r>
              <a:rPr lang="en-US" dirty="0" err="1"/>
              <a:t>Babelfy</a:t>
            </a:r>
            <a:r>
              <a:rPr lang="en-US" dirty="0"/>
              <a:t> (</a:t>
            </a:r>
            <a:r>
              <a:rPr lang="en-US" dirty="0" err="1"/>
              <a:t>BabelNet</a:t>
            </a:r>
            <a:r>
              <a:rPr lang="en-US" dirty="0"/>
              <a:t>)</a:t>
            </a:r>
          </a:p>
          <a:p>
            <a:r>
              <a:rPr lang="en-US" dirty="0"/>
              <a:t>Text Razor NLP API</a:t>
            </a:r>
          </a:p>
          <a:p>
            <a:r>
              <a:rPr lang="en-US" dirty="0" err="1"/>
              <a:t>Aylien</a:t>
            </a:r>
            <a:r>
              <a:rPr lang="en-US" dirty="0"/>
              <a:t> Text Analysis API</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3683" y="3203600"/>
            <a:ext cx="1813560" cy="450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1970" y="3075896"/>
            <a:ext cx="1933575" cy="70620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5373" y="2182718"/>
            <a:ext cx="1748697" cy="72133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4572" y="2199007"/>
            <a:ext cx="2056448" cy="63944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534" y="3977239"/>
            <a:ext cx="2150077" cy="382236"/>
          </a:xfrm>
          <a:prstGeom prst="rect">
            <a:avLst/>
          </a:prstGeom>
        </p:spPr>
      </p:pic>
    </p:spTree>
    <p:extLst>
      <p:ext uri="{BB962C8B-B14F-4D97-AF65-F5344CB8AC3E}">
        <p14:creationId xmlns:p14="http://schemas.microsoft.com/office/powerpoint/2010/main" val="5676656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11304"/>
            <a:ext cx="7886700" cy="994172"/>
          </a:xfrm>
        </p:spPr>
        <p:txBody>
          <a:bodyPr/>
          <a:lstStyle/>
          <a:p>
            <a:pPr algn="ctr"/>
            <a:r>
              <a:rPr lang="en-US" dirty="0"/>
              <a:t>Classification Methods</a:t>
            </a:r>
          </a:p>
        </p:txBody>
      </p:sp>
    </p:spTree>
    <p:extLst>
      <p:ext uri="{BB962C8B-B14F-4D97-AF65-F5344CB8AC3E}">
        <p14:creationId xmlns:p14="http://schemas.microsoft.com/office/powerpoint/2010/main" val="11830562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Classification Methods:</a:t>
            </a:r>
          </a:p>
        </p:txBody>
      </p:sp>
      <p:sp>
        <p:nvSpPr>
          <p:cNvPr id="3" name="Content Placeholder 2"/>
          <p:cNvSpPr>
            <a:spLocks noGrp="1"/>
          </p:cNvSpPr>
          <p:nvPr>
            <p:ph idx="1"/>
          </p:nvPr>
        </p:nvSpPr>
        <p:spPr/>
        <p:txBody>
          <a:bodyPr/>
          <a:lstStyle/>
          <a:p>
            <a:pPr lvl="1" algn="just">
              <a:buFont typeface="Wingdings" charset="2"/>
              <a:buChar char="Ø"/>
            </a:pPr>
            <a:endParaRPr lang="en-US" dirty="0">
              <a:latin typeface="Open Sans" charset="0"/>
              <a:ea typeface="Open Sans" charset="0"/>
              <a:cs typeface="Open Sans" charset="0"/>
            </a:endParaRPr>
          </a:p>
          <a:p>
            <a:pPr lvl="1" algn="just">
              <a:buFont typeface="Wingdings" charset="2"/>
              <a:buChar char="Ø"/>
            </a:pPr>
            <a:r>
              <a:rPr lang="en-US" dirty="0">
                <a:latin typeface="Open Sans" charset="0"/>
                <a:ea typeface="Open Sans" charset="0"/>
                <a:cs typeface="Open Sans" charset="0"/>
              </a:rPr>
              <a:t>Supervised Approaches:</a:t>
            </a:r>
          </a:p>
          <a:p>
            <a:pPr lvl="2" algn="just">
              <a:buFont typeface="Wingdings" charset="2"/>
              <a:buChar char="Ø"/>
            </a:pPr>
            <a:r>
              <a:rPr lang="en-US" dirty="0">
                <a:latin typeface="Open Sans" charset="0"/>
                <a:ea typeface="Open Sans" charset="0"/>
                <a:cs typeface="Open Sans" charset="0"/>
              </a:rPr>
              <a:t>Often making use of n-grams, linguistic features, and/or statistical features of tweets.</a:t>
            </a:r>
          </a:p>
          <a:p>
            <a:pPr lvl="1" algn="just">
              <a:buFont typeface="Wingdings" charset="2"/>
              <a:buChar char="Ø"/>
            </a:pPr>
            <a:endParaRPr lang="en-US" dirty="0">
              <a:latin typeface="Open Sans" charset="0"/>
              <a:ea typeface="Open Sans" charset="0"/>
              <a:cs typeface="Open Sans" charset="0"/>
            </a:endParaRPr>
          </a:p>
          <a:p>
            <a:pPr lvl="1" algn="just">
              <a:buFont typeface="Wingdings" charset="2"/>
              <a:buChar char="Ø"/>
            </a:pPr>
            <a:r>
              <a:rPr lang="en-US" dirty="0">
                <a:latin typeface="Open Sans" charset="0"/>
                <a:ea typeface="Open Sans" charset="0"/>
                <a:cs typeface="Open Sans" charset="0"/>
              </a:rPr>
              <a:t>Unsupervised Approaches:</a:t>
            </a:r>
          </a:p>
          <a:p>
            <a:pPr lvl="2" algn="just">
              <a:buFont typeface="Wingdings" charset="2"/>
              <a:buChar char="Ø"/>
            </a:pPr>
            <a:r>
              <a:rPr lang="en-US" dirty="0">
                <a:latin typeface="Open Sans" charset="0"/>
                <a:ea typeface="Open Sans" charset="0"/>
                <a:cs typeface="Open Sans" charset="0"/>
              </a:rPr>
              <a:t>Keyword processing and clustering.</a:t>
            </a:r>
          </a:p>
          <a:p>
            <a:endParaRPr lang="en-US" dirty="0"/>
          </a:p>
        </p:txBody>
      </p:sp>
    </p:spTree>
    <p:extLst>
      <p:ext uri="{BB962C8B-B14F-4D97-AF65-F5344CB8AC3E}">
        <p14:creationId xmlns:p14="http://schemas.microsoft.com/office/powerpoint/2010/main" val="1517958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Machine Learning methods</a:t>
            </a:r>
          </a:p>
        </p:txBody>
      </p:sp>
      <p:sp>
        <p:nvSpPr>
          <p:cNvPr id="3" name="Content Placeholder 2"/>
          <p:cNvSpPr>
            <a:spLocks noGrp="1"/>
          </p:cNvSpPr>
          <p:nvPr>
            <p:ph idx="1"/>
          </p:nvPr>
        </p:nvSpPr>
        <p:spPr/>
        <p:txBody>
          <a:bodyPr>
            <a:normAutofit/>
          </a:bodyPr>
          <a:lstStyle/>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Support Vector Machines.</a:t>
            </a:r>
          </a:p>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Logistic Regression</a:t>
            </a:r>
          </a:p>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Random Forest</a:t>
            </a:r>
          </a:p>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Decision Trees</a:t>
            </a:r>
          </a:p>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Deep Learning (Neural Networks: CNN, RNN, LSTM)</a:t>
            </a:r>
          </a:p>
          <a:p>
            <a:pPr marL="257175" lvl="1" indent="-257175">
              <a:spcBef>
                <a:spcPts val="750"/>
              </a:spcBef>
              <a:buFont typeface="Wingdings" charset="2"/>
              <a:buChar char="Ø"/>
            </a:pPr>
            <a:endParaRPr lang="en-US" dirty="0">
              <a:latin typeface="Open Sans" charset="0"/>
              <a:ea typeface="Open Sans" charset="0"/>
              <a:cs typeface="Open Sans" charset="0"/>
            </a:endParaRPr>
          </a:p>
          <a:p>
            <a:endParaRPr lang="en-US" dirty="0"/>
          </a:p>
          <a:p>
            <a:endParaRPr lang="en-US" dirty="0"/>
          </a:p>
        </p:txBody>
      </p:sp>
    </p:spTree>
    <p:extLst>
      <p:ext uri="{BB962C8B-B14F-4D97-AF65-F5344CB8AC3E}">
        <p14:creationId xmlns:p14="http://schemas.microsoft.com/office/powerpoint/2010/main" val="3831241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Incorporate semantics to n-grams and BOW</a:t>
            </a:r>
          </a:p>
        </p:txBody>
      </p:sp>
      <p:sp>
        <p:nvSpPr>
          <p:cNvPr id="3" name="Content Placeholder 2"/>
          <p:cNvSpPr>
            <a:spLocks noGrp="1"/>
          </p:cNvSpPr>
          <p:nvPr>
            <p:ph idx="1"/>
          </p:nvPr>
        </p:nvSpPr>
        <p:spPr/>
        <p:txBody>
          <a:bodyPr/>
          <a:lstStyle/>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n-grams are the tokenized form of the original text of a document which are used as features.</a:t>
            </a:r>
          </a:p>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Adding semantics to individual tokens can establish a consistency within crisis relevant information and enhance the discriminative power of classifiers.</a:t>
            </a:r>
          </a:p>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Add statistical features to the feature set to inject various statistical properties of the text.</a:t>
            </a:r>
          </a:p>
          <a:p>
            <a:pPr marL="257175" lvl="1" indent="-257175">
              <a:spcBef>
                <a:spcPts val="750"/>
              </a:spcBef>
              <a:buFont typeface="Wingdings" charset="2"/>
              <a:buChar char="Ø"/>
            </a:pPr>
            <a:endParaRPr lang="en-US" dirty="0">
              <a:latin typeface="Open Sans" charset="0"/>
              <a:ea typeface="Open Sans" charset="0"/>
              <a:cs typeface="Open Sans" charset="0"/>
            </a:endParaRPr>
          </a:p>
          <a:p>
            <a:endParaRPr lang="en-US" dirty="0"/>
          </a:p>
        </p:txBody>
      </p:sp>
    </p:spTree>
    <p:extLst>
      <p:ext uri="{BB962C8B-B14F-4D97-AF65-F5344CB8AC3E}">
        <p14:creationId xmlns:p14="http://schemas.microsoft.com/office/powerpoint/2010/main" val="1847802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Situation Awareness (1)</a:t>
            </a:r>
          </a:p>
        </p:txBody>
      </p:sp>
      <p:pic>
        <p:nvPicPr>
          <p:cNvPr id="4" name="Picture 2" descr="Endsley's model of SA. This is a synthesis of versions she has given in several sources, notably Endsley (1995a) and Endsley et al (2000). Drawn by Dr. Peter Lankton, May 2007."/>
          <p:cNvPicPr>
            <a:picLocks noChangeAspect="1" noChangeArrowheads="1"/>
          </p:cNvPicPr>
          <p:nvPr/>
        </p:nvPicPr>
        <p:blipFill rotWithShape="1">
          <a:blip r:embed="rId2">
            <a:extLst>
              <a:ext uri="{28A0092B-C50C-407E-A947-70E740481C1C}">
                <a14:useLocalDpi xmlns:a14="http://schemas.microsoft.com/office/drawing/2010/main" val="0"/>
              </a:ext>
            </a:extLst>
          </a:blip>
          <a:srcRect l="5201" t="38014" r="40037" b="25384"/>
          <a:stretch/>
        </p:blipFill>
        <p:spPr bwMode="auto">
          <a:xfrm>
            <a:off x="2002714" y="2718873"/>
            <a:ext cx="5294376" cy="22591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63902" y="2416428"/>
            <a:ext cx="4572000" cy="430887"/>
          </a:xfrm>
          <a:prstGeom prst="rect">
            <a:avLst/>
          </a:prstGeom>
        </p:spPr>
        <p:txBody>
          <a:bodyPr>
            <a:spAutoFit/>
          </a:bodyPr>
          <a:lstStyle/>
          <a:p>
            <a:pPr algn="ctr"/>
            <a:r>
              <a:rPr lang="en-GB" sz="1100" b="0" i="0" dirty="0" err="1">
                <a:solidFill>
                  <a:srgbClr val="222222"/>
                </a:solidFill>
                <a:effectLst/>
                <a:latin typeface="Arial" panose="020B0604020202020204" pitchFamily="34" charset="0"/>
              </a:rPr>
              <a:t>Endsley's</a:t>
            </a:r>
            <a:r>
              <a:rPr lang="en-GB" sz="1100" b="0" i="0" dirty="0">
                <a:solidFill>
                  <a:srgbClr val="222222"/>
                </a:solidFill>
                <a:effectLst/>
                <a:latin typeface="Arial" panose="020B0604020202020204" pitchFamily="34" charset="0"/>
              </a:rPr>
              <a:t> model of Situation Awareness (</a:t>
            </a:r>
            <a:r>
              <a:rPr lang="en-GB" sz="1100" b="0" i="0" dirty="0" err="1">
                <a:solidFill>
                  <a:srgbClr val="222222"/>
                </a:solidFill>
                <a:effectLst/>
                <a:latin typeface="Arial" panose="020B0604020202020204" pitchFamily="34" charset="0"/>
              </a:rPr>
              <a:t>Endsley</a:t>
            </a:r>
            <a:r>
              <a:rPr lang="en-GB" sz="1100" b="0" i="0" dirty="0">
                <a:solidFill>
                  <a:srgbClr val="222222"/>
                </a:solidFill>
                <a:effectLst/>
                <a:latin typeface="Arial" panose="020B0604020202020204" pitchFamily="34" charset="0"/>
              </a:rPr>
              <a:t>, 1995)</a:t>
            </a:r>
          </a:p>
          <a:p>
            <a:pPr algn="ctr"/>
            <a:endParaRPr lang="en-GB" sz="1100" dirty="0"/>
          </a:p>
        </p:txBody>
      </p:sp>
      <p:sp>
        <p:nvSpPr>
          <p:cNvPr id="7" name="Content Placeholder 7"/>
          <p:cNvSpPr txBox="1">
            <a:spLocks/>
          </p:cNvSpPr>
          <p:nvPr/>
        </p:nvSpPr>
        <p:spPr>
          <a:xfrm>
            <a:off x="628650" y="1482274"/>
            <a:ext cx="7656193"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Situation awareness</a:t>
            </a:r>
            <a:r>
              <a:rPr lang="en-GB" sz="1600" dirty="0"/>
              <a:t> is the </a:t>
            </a:r>
            <a:r>
              <a:rPr lang="en-GB" sz="1600" b="1" dirty="0"/>
              <a:t>perception</a:t>
            </a:r>
            <a:r>
              <a:rPr lang="en-GB" sz="1600" dirty="0"/>
              <a:t> of environmental elements and events with respect to time or space, the </a:t>
            </a:r>
            <a:r>
              <a:rPr lang="en-GB" sz="1600" b="1" dirty="0"/>
              <a:t>comprehension</a:t>
            </a:r>
            <a:r>
              <a:rPr lang="en-GB" sz="1600" dirty="0"/>
              <a:t> of their meaning, and the </a:t>
            </a:r>
            <a:r>
              <a:rPr lang="en-GB" sz="1600" b="1" dirty="0"/>
              <a:t>projection</a:t>
            </a:r>
            <a:r>
              <a:rPr lang="en-GB" sz="1600" dirty="0"/>
              <a:t> of their status</a:t>
            </a:r>
            <a:r>
              <a:rPr lang="en-GB" sz="1600" b="1" dirty="0">
                <a:cs typeface="Roboto Light"/>
              </a:rPr>
              <a:t>.</a:t>
            </a:r>
          </a:p>
        </p:txBody>
      </p:sp>
      <p:cxnSp>
        <p:nvCxnSpPr>
          <p:cNvPr id="6" name="Straight Arrow Connector 5"/>
          <p:cNvCxnSpPr>
            <a:stCxn id="21" idx="0"/>
          </p:cNvCxnSpPr>
          <p:nvPr/>
        </p:nvCxnSpPr>
        <p:spPr>
          <a:xfrm flipV="1">
            <a:off x="3110753" y="4977982"/>
            <a:ext cx="2" cy="43297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Content Placeholder 7"/>
          <p:cNvSpPr txBox="1">
            <a:spLocks/>
          </p:cNvSpPr>
          <p:nvPr/>
        </p:nvSpPr>
        <p:spPr>
          <a:xfrm>
            <a:off x="2169458" y="5410954"/>
            <a:ext cx="1882589" cy="34259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dirty="0">
                <a:cs typeface="Roboto Light"/>
              </a:rPr>
              <a:t>Information</a:t>
            </a:r>
            <a:r>
              <a:rPr lang="en-GB" sz="1400" b="1" dirty="0">
                <a:cs typeface="Roboto Light"/>
              </a:rPr>
              <a:t> filtering,  classification</a:t>
            </a:r>
            <a:r>
              <a:rPr lang="en-GB" sz="1400" dirty="0">
                <a:cs typeface="Roboto Light"/>
              </a:rPr>
              <a:t>,</a:t>
            </a:r>
            <a:r>
              <a:rPr lang="en-GB" sz="1400" b="1" dirty="0">
                <a:cs typeface="Roboto Light"/>
              </a:rPr>
              <a:t> entity extraction</a:t>
            </a:r>
            <a:r>
              <a:rPr lang="en-GB" sz="1400" dirty="0">
                <a:cs typeface="Roboto Light"/>
              </a:rPr>
              <a:t>,</a:t>
            </a:r>
            <a:r>
              <a:rPr lang="en-GB" sz="1400" b="1" dirty="0">
                <a:cs typeface="Roboto Light"/>
              </a:rPr>
              <a:t> </a:t>
            </a:r>
            <a:r>
              <a:rPr lang="en-GB" sz="1400" dirty="0">
                <a:cs typeface="Roboto Light"/>
              </a:rPr>
              <a:t>etc.</a:t>
            </a:r>
            <a:r>
              <a:rPr lang="en-GB" sz="1400" b="1" dirty="0">
                <a:cs typeface="Roboto Light"/>
              </a:rPr>
              <a:t> </a:t>
            </a:r>
            <a:endParaRPr lang="en-GB" sz="1400" dirty="0">
              <a:cs typeface="Roboto Light"/>
            </a:endParaRPr>
          </a:p>
        </p:txBody>
      </p:sp>
      <p:sp>
        <p:nvSpPr>
          <p:cNvPr id="22" name="Content Placeholder 7"/>
          <p:cNvSpPr txBox="1">
            <a:spLocks/>
          </p:cNvSpPr>
          <p:nvPr/>
        </p:nvSpPr>
        <p:spPr>
          <a:xfrm>
            <a:off x="4052048" y="5410951"/>
            <a:ext cx="1506070" cy="101850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Relation extraction</a:t>
            </a:r>
            <a:r>
              <a:rPr lang="en-GB" sz="1400" dirty="0">
                <a:cs typeface="Roboto Light"/>
              </a:rPr>
              <a:t>,</a:t>
            </a:r>
            <a:r>
              <a:rPr lang="en-GB" sz="1400" b="1" dirty="0">
                <a:cs typeface="Roboto Light"/>
              </a:rPr>
              <a:t> relevance</a:t>
            </a:r>
            <a:r>
              <a:rPr lang="en-GB" sz="1400" dirty="0">
                <a:cs typeface="Roboto Light"/>
              </a:rPr>
              <a:t>,</a:t>
            </a:r>
            <a:r>
              <a:rPr lang="en-GB" sz="1400" b="1" dirty="0">
                <a:cs typeface="Roboto Light"/>
              </a:rPr>
              <a:t> visualisation</a:t>
            </a:r>
            <a:r>
              <a:rPr lang="en-GB" sz="1400" dirty="0">
                <a:cs typeface="Roboto Light"/>
              </a:rPr>
              <a:t>, etc.</a:t>
            </a:r>
          </a:p>
        </p:txBody>
      </p:sp>
      <p:cxnSp>
        <p:nvCxnSpPr>
          <p:cNvPr id="38" name="Straight Arrow Connector 37"/>
          <p:cNvCxnSpPr/>
          <p:nvPr/>
        </p:nvCxnSpPr>
        <p:spPr>
          <a:xfrm flipV="1">
            <a:off x="4805083" y="5016268"/>
            <a:ext cx="2" cy="43297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40" idx="0"/>
          </p:cNvCxnSpPr>
          <p:nvPr/>
        </p:nvCxnSpPr>
        <p:spPr>
          <a:xfrm flipV="1">
            <a:off x="6499409" y="5016268"/>
            <a:ext cx="2" cy="43297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Content Placeholder 7"/>
          <p:cNvSpPr txBox="1">
            <a:spLocks/>
          </p:cNvSpPr>
          <p:nvPr/>
        </p:nvSpPr>
        <p:spPr>
          <a:xfrm>
            <a:off x="5558114" y="5449240"/>
            <a:ext cx="1882589" cy="34259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Prediction</a:t>
            </a:r>
            <a:r>
              <a:rPr lang="en-GB" sz="1400" dirty="0">
                <a:cs typeface="Roboto Light"/>
              </a:rPr>
              <a:t> models, </a:t>
            </a:r>
            <a:r>
              <a:rPr lang="en-GB" sz="1400" b="1" dirty="0">
                <a:cs typeface="Roboto Light"/>
              </a:rPr>
              <a:t>time series analysis</a:t>
            </a:r>
            <a:r>
              <a:rPr lang="en-GB" sz="1400" dirty="0">
                <a:cs typeface="Roboto Light"/>
              </a:rPr>
              <a:t>, etc.</a:t>
            </a:r>
            <a:r>
              <a:rPr lang="en-GB" sz="1400" b="1" dirty="0">
                <a:cs typeface="Roboto Light"/>
              </a:rPr>
              <a:t> </a:t>
            </a:r>
            <a:endParaRPr lang="en-GB" sz="1400" dirty="0">
              <a:cs typeface="Roboto Light"/>
            </a:endParaRPr>
          </a:p>
        </p:txBody>
      </p:sp>
    </p:spTree>
    <p:extLst>
      <p:ext uri="{BB962C8B-B14F-4D97-AF65-F5344CB8AC3E}">
        <p14:creationId xmlns:p14="http://schemas.microsoft.com/office/powerpoint/2010/main" val="28278539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Feature</a:t>
            </a:r>
          </a:p>
        </p:txBody>
      </p:sp>
      <p:sp>
        <p:nvSpPr>
          <p:cNvPr id="3" name="Content Placeholder 2"/>
          <p:cNvSpPr>
            <a:spLocks noGrp="1"/>
          </p:cNvSpPr>
          <p:nvPr>
            <p:ph idx="1"/>
          </p:nvPr>
        </p:nvSpPr>
        <p:spPr/>
        <p:txBody>
          <a:bodyPr>
            <a:normAutofit lnSpcReduction="10000"/>
          </a:bodyPr>
          <a:lstStyle/>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Text length</a:t>
            </a:r>
          </a:p>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Number of words</a:t>
            </a:r>
          </a:p>
          <a:p>
            <a:pPr marL="257175" lvl="1" indent="-257175">
              <a:spcBef>
                <a:spcPts val="750"/>
              </a:spcBef>
              <a:buFont typeface="Wingdings" charset="2"/>
              <a:buChar char="Ø"/>
            </a:pPr>
            <a:r>
              <a:rPr lang="en-US" dirty="0">
                <a:latin typeface="Open Sans" charset="0"/>
                <a:ea typeface="Open Sans" charset="0"/>
                <a:cs typeface="Open Sans" charset="0"/>
              </a:rPr>
              <a:t>Presence and count of various Parts of Speech</a:t>
            </a:r>
          </a:p>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Data specific features such as </a:t>
            </a:r>
            <a:r>
              <a:rPr lang="en-US" dirty="0" err="1">
                <a:latin typeface="Open Sans" charset="0"/>
                <a:ea typeface="Open Sans" charset="0"/>
                <a:cs typeface="Open Sans" charset="0"/>
              </a:rPr>
              <a:t>HashTags</a:t>
            </a:r>
            <a:r>
              <a:rPr lang="en-US" dirty="0">
                <a:latin typeface="Open Sans" charset="0"/>
                <a:ea typeface="Open Sans" charset="0"/>
                <a:cs typeface="Open Sans" charset="0"/>
              </a:rPr>
              <a:t> (in tweets)</a:t>
            </a:r>
          </a:p>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Readability Score (Gunning Fox Index using average sentence length (ASL) and percentage of complex words (PCW) : 0.4*(ASL + PCW))</a:t>
            </a:r>
          </a:p>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endParaRPr lang="en-US" dirty="0">
              <a:latin typeface="Open Sans" charset="0"/>
              <a:ea typeface="Open Sans" charset="0"/>
              <a:cs typeface="Open Sans" charset="0"/>
            </a:endParaRPr>
          </a:p>
          <a:p>
            <a:endParaRPr lang="en-US" dirty="0"/>
          </a:p>
          <a:p>
            <a:endParaRPr lang="en-US" dirty="0"/>
          </a:p>
        </p:txBody>
      </p:sp>
    </p:spTree>
    <p:extLst>
      <p:ext uri="{BB962C8B-B14F-4D97-AF65-F5344CB8AC3E}">
        <p14:creationId xmlns:p14="http://schemas.microsoft.com/office/powerpoint/2010/main" val="8393524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Features</a:t>
            </a:r>
          </a:p>
        </p:txBody>
      </p:sp>
      <p:sp>
        <p:nvSpPr>
          <p:cNvPr id="3" name="Content Placeholder 2"/>
          <p:cNvSpPr>
            <a:spLocks noGrp="1"/>
          </p:cNvSpPr>
          <p:nvPr>
            <p:ph idx="1"/>
          </p:nvPr>
        </p:nvSpPr>
        <p:spPr/>
        <p:txBody>
          <a:bodyPr>
            <a:normAutofit fontScale="92500" lnSpcReduction="20000"/>
          </a:bodyPr>
          <a:lstStyle/>
          <a:p>
            <a:pPr>
              <a:buFont typeface="Wingdings" charset="2"/>
              <a:buChar char="Ø"/>
            </a:pPr>
            <a:r>
              <a:rPr lang="en-US" dirty="0"/>
              <a:t>Co-occurring words (from a data corpus)</a:t>
            </a:r>
          </a:p>
          <a:p>
            <a:pPr>
              <a:buFont typeface="Wingdings" charset="2"/>
              <a:buChar char="Ø"/>
            </a:pPr>
            <a:endParaRPr lang="en-US" dirty="0"/>
          </a:p>
          <a:p>
            <a:pPr>
              <a:buFont typeface="Wingdings" charset="2"/>
              <a:buChar char="Ø"/>
            </a:pPr>
            <a:r>
              <a:rPr lang="en-US" dirty="0"/>
              <a:t>Extracted entities</a:t>
            </a:r>
          </a:p>
          <a:p>
            <a:pPr>
              <a:buFont typeface="Wingdings" charset="2"/>
              <a:buChar char="Ø"/>
            </a:pPr>
            <a:endParaRPr lang="en-US" dirty="0"/>
          </a:p>
          <a:p>
            <a:pPr>
              <a:buFont typeface="Wingdings" charset="2"/>
              <a:buChar char="Ø"/>
            </a:pPr>
            <a:r>
              <a:rPr lang="en-US" dirty="0"/>
              <a:t>Properties from knowledge graphs:</a:t>
            </a:r>
          </a:p>
          <a:p>
            <a:pPr lvl="1">
              <a:buFont typeface="Wingdings" charset="2"/>
              <a:buChar char="Ø"/>
            </a:pPr>
            <a:r>
              <a:rPr lang="en-US" dirty="0"/>
              <a:t>Type</a:t>
            </a:r>
          </a:p>
          <a:p>
            <a:pPr lvl="1">
              <a:buFont typeface="Wingdings" charset="2"/>
              <a:buChar char="Ø"/>
            </a:pPr>
            <a:r>
              <a:rPr lang="en-US" dirty="0"/>
              <a:t>Label</a:t>
            </a:r>
          </a:p>
          <a:p>
            <a:pPr lvl="1">
              <a:buFont typeface="Wingdings" charset="2"/>
              <a:buChar char="Ø"/>
            </a:pPr>
            <a:r>
              <a:rPr lang="en-US" dirty="0"/>
              <a:t>Subject</a:t>
            </a:r>
          </a:p>
          <a:p>
            <a:pPr lvl="1">
              <a:buFont typeface="Wingdings" charset="2"/>
              <a:buChar char="Ø"/>
            </a:pPr>
            <a:r>
              <a:rPr lang="en-US" dirty="0"/>
              <a:t>Same as</a:t>
            </a:r>
          </a:p>
          <a:p>
            <a:pPr>
              <a:buFont typeface="Wingdings" charset="2"/>
              <a:buChar char="Ø"/>
            </a:pPr>
            <a:endParaRPr lang="en-US" dirty="0"/>
          </a:p>
          <a:p>
            <a:pPr>
              <a:buFont typeface="Wingdings" charset="2"/>
              <a:buChar char="Ø"/>
            </a:pPr>
            <a:r>
              <a:rPr lang="en-US" dirty="0"/>
              <a:t>Contextual hierarchy – </a:t>
            </a:r>
            <a:r>
              <a:rPr lang="en-US" dirty="0" err="1"/>
              <a:t>hypernyms</a:t>
            </a:r>
            <a:r>
              <a:rPr lang="en-US" dirty="0"/>
              <a:t>, hyponyms, synonyms</a:t>
            </a:r>
          </a:p>
          <a:p>
            <a:pPr>
              <a:buFont typeface="Wingdings" charset="2"/>
              <a:buChar char="Ø"/>
            </a:pPr>
            <a:endParaRPr lang="en-US" dirty="0"/>
          </a:p>
        </p:txBody>
      </p:sp>
    </p:spTree>
    <p:extLst>
      <p:ext uri="{BB962C8B-B14F-4D97-AF65-F5344CB8AC3E}">
        <p14:creationId xmlns:p14="http://schemas.microsoft.com/office/powerpoint/2010/main" val="17210985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576674" y="1995560"/>
            <a:ext cx="1135117" cy="276999"/>
          </a:xfrm>
          <a:prstGeom prst="rect">
            <a:avLst/>
          </a:prstGeom>
          <a:noFill/>
        </p:spPr>
        <p:txBody>
          <a:bodyPr wrap="square" rtlCol="0">
            <a:spAutoFit/>
          </a:bodyPr>
          <a:lstStyle/>
          <a:p>
            <a:r>
              <a:rPr lang="en-US" sz="1200" i="1" dirty="0">
                <a:latin typeface="Open Sans" charset="0"/>
                <a:ea typeface="Open Sans" charset="0"/>
                <a:cs typeface="Open Sans" charset="0"/>
              </a:rPr>
              <a:t>#</a:t>
            </a:r>
            <a:r>
              <a:rPr lang="en-US" sz="1200" i="1" dirty="0" err="1">
                <a:latin typeface="Open Sans" charset="0"/>
                <a:ea typeface="Open Sans" charset="0"/>
                <a:cs typeface="Open Sans" charset="0"/>
              </a:rPr>
              <a:t>HighParkFire</a:t>
            </a:r>
            <a:endParaRPr lang="en-US" sz="1200" i="1" dirty="0">
              <a:latin typeface="Open Sans" charset="0"/>
              <a:ea typeface="Open Sans" charset="0"/>
              <a:cs typeface="Open Sans" charset="0"/>
            </a:endParaRPr>
          </a:p>
        </p:txBody>
      </p:sp>
      <p:sp>
        <p:nvSpPr>
          <p:cNvPr id="39" name="TextBox 38"/>
          <p:cNvSpPr txBox="1"/>
          <p:nvPr/>
        </p:nvSpPr>
        <p:spPr>
          <a:xfrm>
            <a:off x="2603779" y="1995560"/>
            <a:ext cx="1292960" cy="461665"/>
          </a:xfrm>
          <a:prstGeom prst="rect">
            <a:avLst/>
          </a:prstGeom>
          <a:noFill/>
        </p:spPr>
        <p:txBody>
          <a:bodyPr wrap="square" rtlCol="0">
            <a:spAutoFit/>
          </a:bodyPr>
          <a:lstStyle/>
          <a:p>
            <a:r>
              <a:rPr lang="en-US" sz="1200" i="1" dirty="0">
                <a:latin typeface="Open Sans" charset="0"/>
                <a:ea typeface="Open Sans" charset="0"/>
                <a:cs typeface="Open Sans" charset="0"/>
              </a:rPr>
              <a:t>burn area map</a:t>
            </a:r>
          </a:p>
          <a:p>
            <a:endParaRPr lang="en-US" sz="1200" i="1" dirty="0">
              <a:latin typeface="Open Sans" charset="0"/>
              <a:ea typeface="Open Sans" charset="0"/>
              <a:cs typeface="Open Sans" charset="0"/>
            </a:endParaRPr>
          </a:p>
        </p:txBody>
      </p:sp>
      <p:sp>
        <p:nvSpPr>
          <p:cNvPr id="40" name="TextBox 39"/>
          <p:cNvSpPr txBox="1"/>
          <p:nvPr/>
        </p:nvSpPr>
        <p:spPr>
          <a:xfrm>
            <a:off x="3683898" y="1995560"/>
            <a:ext cx="1146942" cy="276999"/>
          </a:xfrm>
          <a:prstGeom prst="rect">
            <a:avLst/>
          </a:prstGeom>
          <a:noFill/>
        </p:spPr>
        <p:txBody>
          <a:bodyPr wrap="square" rtlCol="0">
            <a:spAutoFit/>
          </a:bodyPr>
          <a:lstStyle/>
          <a:p>
            <a:r>
              <a:rPr lang="en-US" sz="1200" i="1" dirty="0">
                <a:latin typeface="Open Sans" charset="0"/>
                <a:ea typeface="Open Sans" charset="0"/>
                <a:cs typeface="Open Sans" charset="0"/>
              </a:rPr>
              <a:t>as of</a:t>
            </a:r>
          </a:p>
        </p:txBody>
      </p:sp>
      <p:sp>
        <p:nvSpPr>
          <p:cNvPr id="41" name="TextBox 40"/>
          <p:cNvSpPr txBox="1"/>
          <p:nvPr/>
        </p:nvSpPr>
        <p:spPr>
          <a:xfrm>
            <a:off x="4136010" y="1995560"/>
            <a:ext cx="2033752" cy="276999"/>
          </a:xfrm>
          <a:prstGeom prst="rect">
            <a:avLst/>
          </a:prstGeom>
          <a:noFill/>
        </p:spPr>
        <p:txBody>
          <a:bodyPr wrap="square" rtlCol="0">
            <a:spAutoFit/>
          </a:bodyPr>
          <a:lstStyle/>
          <a:p>
            <a:r>
              <a:rPr lang="en-US" sz="1200" i="1" dirty="0">
                <a:latin typeface="Open Sans" charset="0"/>
                <a:ea typeface="Open Sans" charset="0"/>
                <a:cs typeface="Open Sans" charset="0"/>
              </a:rPr>
              <a:t>Monday night 10 p.m. </a:t>
            </a:r>
          </a:p>
        </p:txBody>
      </p:sp>
      <p:sp>
        <p:nvSpPr>
          <p:cNvPr id="42" name="TextBox 41"/>
          <p:cNvSpPr txBox="1"/>
          <p:nvPr/>
        </p:nvSpPr>
        <p:spPr>
          <a:xfrm>
            <a:off x="5697076" y="1995560"/>
            <a:ext cx="2199290" cy="276999"/>
          </a:xfrm>
          <a:prstGeom prst="rect">
            <a:avLst/>
          </a:prstGeom>
          <a:noFill/>
        </p:spPr>
        <p:txBody>
          <a:bodyPr wrap="square" rtlCol="0">
            <a:spAutoFit/>
          </a:bodyPr>
          <a:lstStyle/>
          <a:p>
            <a:r>
              <a:rPr lang="en-US" sz="1200" i="1" dirty="0">
                <a:latin typeface="Open Sans" charset="0"/>
                <a:ea typeface="Open Sans" charset="0"/>
                <a:cs typeface="Open Sans" charset="0"/>
              </a:rPr>
              <a:t>http://</a:t>
            </a:r>
            <a:r>
              <a:rPr lang="en-US" sz="1200" i="1" dirty="0" err="1">
                <a:latin typeface="Open Sans" charset="0"/>
                <a:ea typeface="Open Sans" charset="0"/>
                <a:cs typeface="Open Sans" charset="0"/>
              </a:rPr>
              <a:t>t.co</a:t>
            </a:r>
            <a:r>
              <a:rPr lang="en-US" sz="1200" i="1" dirty="0">
                <a:latin typeface="Open Sans" charset="0"/>
                <a:ea typeface="Open Sans" charset="0"/>
                <a:cs typeface="Open Sans" charset="0"/>
              </a:rPr>
              <a:t>/1guBTcXX</a:t>
            </a:r>
          </a:p>
        </p:txBody>
      </p:sp>
      <p:sp>
        <p:nvSpPr>
          <p:cNvPr id="43" name="TextBox 42"/>
          <p:cNvSpPr txBox="1"/>
          <p:nvPr/>
        </p:nvSpPr>
        <p:spPr>
          <a:xfrm>
            <a:off x="5494095" y="3570980"/>
            <a:ext cx="2402271" cy="253916"/>
          </a:xfrm>
          <a:prstGeom prst="rect">
            <a:avLst/>
          </a:prstGeom>
          <a:noFill/>
        </p:spPr>
        <p:txBody>
          <a:bodyPr wrap="square" rtlCol="0">
            <a:spAutoFit/>
          </a:bodyPr>
          <a:lstStyle/>
          <a:p>
            <a:r>
              <a:rPr lang="en-US" sz="1050" dirty="0">
                <a:solidFill>
                  <a:srgbClr val="FF0000"/>
                </a:solidFill>
                <a:latin typeface="Open Sans" charset="0"/>
                <a:ea typeface="Open Sans" charset="0"/>
                <a:cs typeface="Open Sans" charset="0"/>
              </a:rPr>
              <a:t>area</a:t>
            </a:r>
            <a:r>
              <a:rPr lang="en-US" sz="1050" dirty="0">
                <a:latin typeface="Open Sans" charset="0"/>
                <a:ea typeface="Open Sans" charset="0"/>
                <a:cs typeface="Open Sans" charset="0"/>
              </a:rPr>
              <a:t> </a:t>
            </a:r>
            <a:r>
              <a:rPr lang="en-US" sz="1050" dirty="0">
                <a:solidFill>
                  <a:srgbClr val="00B050"/>
                </a:solidFill>
                <a:latin typeface="Open Sans" charset="0"/>
                <a:ea typeface="Open Sans" charset="0"/>
                <a:cs typeface="Open Sans" charset="0"/>
              </a:rPr>
              <a:t>region</a:t>
            </a:r>
            <a:r>
              <a:rPr lang="en-US" sz="1050" dirty="0">
                <a:latin typeface="Open Sans" charset="0"/>
                <a:ea typeface="Open Sans" charset="0"/>
                <a:cs typeface="Open Sans" charset="0"/>
              </a:rPr>
              <a:t> </a:t>
            </a:r>
            <a:r>
              <a:rPr lang="en-US" sz="1050" dirty="0">
                <a:solidFill>
                  <a:srgbClr val="FF0000"/>
                </a:solidFill>
                <a:latin typeface="Open Sans" charset="0"/>
                <a:ea typeface="Open Sans" charset="0"/>
                <a:cs typeface="Open Sans" charset="0"/>
              </a:rPr>
              <a:t>map</a:t>
            </a:r>
            <a:r>
              <a:rPr lang="en-US" sz="1050" dirty="0">
                <a:latin typeface="Open Sans" charset="0"/>
                <a:ea typeface="Open Sans" charset="0"/>
                <a:cs typeface="Open Sans" charset="0"/>
              </a:rPr>
              <a:t> </a:t>
            </a:r>
            <a:r>
              <a:rPr lang="en-US" sz="1050" dirty="0">
                <a:solidFill>
                  <a:srgbClr val="00B050"/>
                </a:solidFill>
                <a:latin typeface="Open Sans" charset="0"/>
                <a:ea typeface="Open Sans" charset="0"/>
                <a:cs typeface="Open Sans" charset="0"/>
              </a:rPr>
              <a:t>representation</a:t>
            </a:r>
          </a:p>
        </p:txBody>
      </p:sp>
      <p:sp>
        <p:nvSpPr>
          <p:cNvPr id="44" name="TextBox 43"/>
          <p:cNvSpPr txBox="1"/>
          <p:nvPr/>
        </p:nvSpPr>
        <p:spPr>
          <a:xfrm>
            <a:off x="5494095" y="3166605"/>
            <a:ext cx="1478021" cy="253916"/>
          </a:xfrm>
          <a:prstGeom prst="rect">
            <a:avLst/>
          </a:prstGeom>
          <a:noFill/>
        </p:spPr>
        <p:txBody>
          <a:bodyPr wrap="square" rtlCol="0">
            <a:spAutoFit/>
          </a:bodyPr>
          <a:lstStyle/>
          <a:p>
            <a:r>
              <a:rPr lang="en-US" sz="1050" dirty="0">
                <a:solidFill>
                  <a:srgbClr val="FF0000"/>
                </a:solidFill>
                <a:latin typeface="Open Sans" charset="0"/>
                <a:ea typeface="Open Sans" charset="0"/>
                <a:cs typeface="Open Sans" charset="0"/>
              </a:rPr>
              <a:t>Burn</a:t>
            </a:r>
            <a:r>
              <a:rPr lang="en-US" sz="1050" dirty="0">
                <a:latin typeface="Open Sans" charset="0"/>
                <a:ea typeface="Open Sans" charset="0"/>
                <a:cs typeface="Open Sans" charset="0"/>
              </a:rPr>
              <a:t> </a:t>
            </a:r>
            <a:r>
              <a:rPr lang="en-US" sz="1050" dirty="0">
                <a:solidFill>
                  <a:srgbClr val="00B050"/>
                </a:solidFill>
                <a:latin typeface="Open Sans" charset="0"/>
                <a:ea typeface="Open Sans" charset="0"/>
                <a:cs typeface="Open Sans" charset="0"/>
              </a:rPr>
              <a:t>destroy </a:t>
            </a:r>
          </a:p>
        </p:txBody>
      </p:sp>
      <p:sp>
        <p:nvSpPr>
          <p:cNvPr id="45" name="TextBox 44"/>
          <p:cNvSpPr txBox="1"/>
          <p:nvPr/>
        </p:nvSpPr>
        <p:spPr>
          <a:xfrm>
            <a:off x="5494095" y="3975356"/>
            <a:ext cx="1667953" cy="738664"/>
          </a:xfrm>
          <a:prstGeom prst="rect">
            <a:avLst/>
          </a:prstGeom>
          <a:noFill/>
        </p:spPr>
        <p:txBody>
          <a:bodyPr wrap="square" rtlCol="0">
            <a:spAutoFit/>
          </a:bodyPr>
          <a:lstStyle/>
          <a:p>
            <a:r>
              <a:rPr lang="en-US" sz="1050" dirty="0">
                <a:solidFill>
                  <a:srgbClr val="FF0000"/>
                </a:solidFill>
                <a:latin typeface="Open Sans" charset="0"/>
                <a:ea typeface="Open Sans" charset="0"/>
                <a:cs typeface="Open Sans" charset="0"/>
              </a:rPr>
              <a:t>Monday</a:t>
            </a:r>
            <a:r>
              <a:rPr lang="en-US" sz="1050" dirty="0">
                <a:latin typeface="Open Sans" charset="0"/>
                <a:ea typeface="Open Sans" charset="0"/>
                <a:cs typeface="Open Sans" charset="0"/>
              </a:rPr>
              <a:t> </a:t>
            </a:r>
            <a:r>
              <a:rPr lang="en-US" sz="1050">
                <a:solidFill>
                  <a:srgbClr val="00B050"/>
                </a:solidFill>
                <a:latin typeface="Open Sans" charset="0"/>
                <a:ea typeface="Open Sans" charset="0"/>
                <a:cs typeface="Open Sans" charset="0"/>
              </a:rPr>
              <a:t>weekday</a:t>
            </a:r>
            <a:r>
              <a:rPr lang="en-US" sz="1050">
                <a:latin typeface="Open Sans" charset="0"/>
                <a:ea typeface="Open Sans" charset="0"/>
                <a:cs typeface="Open Sans" charset="0"/>
              </a:rPr>
              <a:t> </a:t>
            </a:r>
          </a:p>
          <a:p>
            <a:r>
              <a:rPr lang="en-US" sz="1050" dirty="0" err="1">
                <a:solidFill>
                  <a:srgbClr val="00B050"/>
                </a:solidFill>
                <a:latin typeface="Open Sans" charset="0"/>
                <a:ea typeface="Open Sans" charset="0"/>
                <a:cs typeface="Open Sans" charset="0"/>
              </a:rPr>
              <a:t>day_of_the_week</a:t>
            </a:r>
            <a:r>
              <a:rPr lang="en-US" sz="1050" dirty="0">
                <a:latin typeface="Open Sans" charset="0"/>
                <a:ea typeface="Open Sans" charset="0"/>
                <a:cs typeface="Open Sans" charset="0"/>
              </a:rPr>
              <a:t/>
            </a:r>
            <a:br>
              <a:rPr lang="en-US" sz="1050" dirty="0">
                <a:latin typeface="Open Sans" charset="0"/>
                <a:ea typeface="Open Sans" charset="0"/>
                <a:cs typeface="Open Sans" charset="0"/>
              </a:rPr>
            </a:br>
            <a:r>
              <a:rPr lang="en-US" sz="1050" dirty="0">
                <a:latin typeface="Open Sans" charset="0"/>
                <a:ea typeface="Open Sans" charset="0"/>
                <a:cs typeface="Open Sans" charset="0"/>
              </a:rPr>
              <a:t/>
            </a:r>
            <a:br>
              <a:rPr lang="en-US" sz="1050" dirty="0">
                <a:latin typeface="Open Sans" charset="0"/>
                <a:ea typeface="Open Sans" charset="0"/>
                <a:cs typeface="Open Sans" charset="0"/>
              </a:rPr>
            </a:br>
            <a:r>
              <a:rPr lang="en-US" sz="1050" dirty="0">
                <a:latin typeface="Open Sans" charset="0"/>
                <a:ea typeface="Open Sans" charset="0"/>
                <a:cs typeface="Open Sans" charset="0"/>
              </a:rPr>
              <a:t> </a:t>
            </a:r>
            <a:r>
              <a:rPr lang="en-US" sz="1050" dirty="0">
                <a:solidFill>
                  <a:srgbClr val="FF0000"/>
                </a:solidFill>
                <a:latin typeface="Open Sans" charset="0"/>
                <a:ea typeface="Open Sans" charset="0"/>
                <a:cs typeface="Open Sans" charset="0"/>
              </a:rPr>
              <a:t>night</a:t>
            </a:r>
            <a:r>
              <a:rPr lang="en-US" sz="1050" dirty="0">
                <a:latin typeface="Open Sans" charset="0"/>
                <a:ea typeface="Open Sans" charset="0"/>
                <a:cs typeface="Open Sans" charset="0"/>
              </a:rPr>
              <a:t> </a:t>
            </a:r>
            <a:r>
              <a:rPr lang="en-US" sz="1050" dirty="0">
                <a:solidFill>
                  <a:srgbClr val="00B050"/>
                </a:solidFill>
                <a:latin typeface="Open Sans" charset="0"/>
                <a:ea typeface="Open Sans" charset="0"/>
                <a:cs typeface="Open Sans" charset="0"/>
              </a:rPr>
              <a:t>period</a:t>
            </a:r>
          </a:p>
        </p:txBody>
      </p:sp>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31" y="2650165"/>
            <a:ext cx="3220946" cy="2723051"/>
          </a:xfrm>
          <a:prstGeom prst="rect">
            <a:avLst/>
          </a:prstGeom>
          <a:ln>
            <a:noFill/>
          </a:ln>
        </p:spPr>
      </p:pic>
      <p:sp>
        <p:nvSpPr>
          <p:cNvPr id="47" name="Connector 46"/>
          <p:cNvSpPr/>
          <p:nvPr/>
        </p:nvSpPr>
        <p:spPr>
          <a:xfrm>
            <a:off x="3811483" y="2677607"/>
            <a:ext cx="68804" cy="7167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Connector 47"/>
          <p:cNvSpPr/>
          <p:nvPr/>
        </p:nvSpPr>
        <p:spPr>
          <a:xfrm flipV="1">
            <a:off x="4376731" y="3025750"/>
            <a:ext cx="68804" cy="60641"/>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Connector 48"/>
          <p:cNvSpPr/>
          <p:nvPr/>
        </p:nvSpPr>
        <p:spPr>
          <a:xfrm>
            <a:off x="3393539" y="4830510"/>
            <a:ext cx="68804" cy="7167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Connector 49"/>
          <p:cNvSpPr/>
          <p:nvPr/>
        </p:nvSpPr>
        <p:spPr>
          <a:xfrm>
            <a:off x="2766111" y="4465000"/>
            <a:ext cx="68804" cy="7167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Connector 50"/>
          <p:cNvSpPr/>
          <p:nvPr/>
        </p:nvSpPr>
        <p:spPr>
          <a:xfrm>
            <a:off x="2766111" y="3052945"/>
            <a:ext cx="68804" cy="7167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Connector 51"/>
          <p:cNvSpPr/>
          <p:nvPr/>
        </p:nvSpPr>
        <p:spPr>
          <a:xfrm>
            <a:off x="3462343" y="2683600"/>
            <a:ext cx="68804" cy="7167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Connector 52"/>
          <p:cNvSpPr/>
          <p:nvPr/>
        </p:nvSpPr>
        <p:spPr>
          <a:xfrm>
            <a:off x="4373450" y="4524422"/>
            <a:ext cx="68804" cy="7167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Connector 53"/>
          <p:cNvSpPr/>
          <p:nvPr/>
        </p:nvSpPr>
        <p:spPr>
          <a:xfrm>
            <a:off x="3862336" y="4822483"/>
            <a:ext cx="68804" cy="7167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Connector 54"/>
          <p:cNvSpPr/>
          <p:nvPr/>
        </p:nvSpPr>
        <p:spPr>
          <a:xfrm>
            <a:off x="3896738" y="3292630"/>
            <a:ext cx="68804" cy="716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Connector 55"/>
          <p:cNvSpPr/>
          <p:nvPr/>
        </p:nvSpPr>
        <p:spPr>
          <a:xfrm>
            <a:off x="3314629" y="3260083"/>
            <a:ext cx="68804" cy="716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Connector 56"/>
          <p:cNvSpPr/>
          <p:nvPr/>
        </p:nvSpPr>
        <p:spPr>
          <a:xfrm>
            <a:off x="3899933" y="4314146"/>
            <a:ext cx="68804" cy="716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Connector 57"/>
          <p:cNvSpPr/>
          <p:nvPr/>
        </p:nvSpPr>
        <p:spPr>
          <a:xfrm>
            <a:off x="3270396" y="4278307"/>
            <a:ext cx="68804" cy="716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TextBox 58"/>
          <p:cNvSpPr txBox="1"/>
          <p:nvPr/>
        </p:nvSpPr>
        <p:spPr>
          <a:xfrm>
            <a:off x="1541657" y="3219760"/>
            <a:ext cx="1123298" cy="253916"/>
          </a:xfrm>
          <a:prstGeom prst="rect">
            <a:avLst/>
          </a:prstGeom>
          <a:noFill/>
        </p:spPr>
        <p:txBody>
          <a:bodyPr wrap="square" rtlCol="0">
            <a:spAutoFit/>
          </a:bodyPr>
          <a:lstStyle/>
          <a:p>
            <a:r>
              <a:rPr lang="en-US" sz="1050" b="1" dirty="0">
                <a:solidFill>
                  <a:srgbClr val="FF0000"/>
                </a:solidFill>
                <a:latin typeface="Open Sans" charset="0"/>
                <a:ea typeface="Open Sans" charset="0"/>
                <a:cs typeface="Open Sans" charset="0"/>
              </a:rPr>
              <a:t>burn</a:t>
            </a:r>
          </a:p>
        </p:txBody>
      </p:sp>
      <p:sp>
        <p:nvSpPr>
          <p:cNvPr id="60" name="TextBox 59"/>
          <p:cNvSpPr txBox="1"/>
          <p:nvPr/>
        </p:nvSpPr>
        <p:spPr>
          <a:xfrm>
            <a:off x="1541657" y="3541495"/>
            <a:ext cx="1123298" cy="253916"/>
          </a:xfrm>
          <a:prstGeom prst="rect">
            <a:avLst/>
          </a:prstGeom>
          <a:noFill/>
        </p:spPr>
        <p:txBody>
          <a:bodyPr wrap="square" rtlCol="0">
            <a:spAutoFit/>
          </a:bodyPr>
          <a:lstStyle/>
          <a:p>
            <a:r>
              <a:rPr lang="en-US" sz="1050" b="1" dirty="0">
                <a:solidFill>
                  <a:srgbClr val="FF0000"/>
                </a:solidFill>
                <a:latin typeface="Open Sans" charset="0"/>
                <a:ea typeface="Open Sans" charset="0"/>
                <a:cs typeface="Open Sans" charset="0"/>
              </a:rPr>
              <a:t>area</a:t>
            </a:r>
          </a:p>
        </p:txBody>
      </p:sp>
      <p:sp>
        <p:nvSpPr>
          <p:cNvPr id="61" name="TextBox 60"/>
          <p:cNvSpPr txBox="1"/>
          <p:nvPr/>
        </p:nvSpPr>
        <p:spPr>
          <a:xfrm>
            <a:off x="1541657" y="3834159"/>
            <a:ext cx="1123298" cy="253916"/>
          </a:xfrm>
          <a:prstGeom prst="rect">
            <a:avLst/>
          </a:prstGeom>
          <a:noFill/>
        </p:spPr>
        <p:txBody>
          <a:bodyPr wrap="square" rtlCol="0">
            <a:spAutoFit/>
          </a:bodyPr>
          <a:lstStyle/>
          <a:p>
            <a:r>
              <a:rPr lang="en-US" sz="1050" b="1" dirty="0">
                <a:solidFill>
                  <a:srgbClr val="FF0000"/>
                </a:solidFill>
                <a:latin typeface="Open Sans" charset="0"/>
                <a:ea typeface="Open Sans" charset="0"/>
                <a:cs typeface="Open Sans" charset="0"/>
              </a:rPr>
              <a:t>map</a:t>
            </a:r>
          </a:p>
        </p:txBody>
      </p:sp>
      <p:sp>
        <p:nvSpPr>
          <p:cNvPr id="62" name="TextBox 61"/>
          <p:cNvSpPr txBox="1"/>
          <p:nvPr/>
        </p:nvSpPr>
        <p:spPr>
          <a:xfrm>
            <a:off x="1541657" y="4152860"/>
            <a:ext cx="1123298" cy="253916"/>
          </a:xfrm>
          <a:prstGeom prst="rect">
            <a:avLst/>
          </a:prstGeom>
          <a:noFill/>
        </p:spPr>
        <p:txBody>
          <a:bodyPr wrap="square" rtlCol="0">
            <a:spAutoFit/>
          </a:bodyPr>
          <a:lstStyle/>
          <a:p>
            <a:r>
              <a:rPr lang="en-US" sz="1050" b="1" dirty="0">
                <a:solidFill>
                  <a:srgbClr val="FF0000"/>
                </a:solidFill>
                <a:latin typeface="Open Sans" charset="0"/>
                <a:ea typeface="Open Sans" charset="0"/>
                <a:cs typeface="Open Sans" charset="0"/>
              </a:rPr>
              <a:t>Monday</a:t>
            </a:r>
          </a:p>
        </p:txBody>
      </p:sp>
      <p:sp>
        <p:nvSpPr>
          <p:cNvPr id="63" name="TextBox 62"/>
          <p:cNvSpPr txBox="1"/>
          <p:nvPr/>
        </p:nvSpPr>
        <p:spPr>
          <a:xfrm>
            <a:off x="1541657" y="4471560"/>
            <a:ext cx="1123298" cy="253916"/>
          </a:xfrm>
          <a:prstGeom prst="rect">
            <a:avLst/>
          </a:prstGeom>
          <a:noFill/>
        </p:spPr>
        <p:txBody>
          <a:bodyPr wrap="square" rtlCol="0">
            <a:spAutoFit/>
          </a:bodyPr>
          <a:lstStyle/>
          <a:p>
            <a:r>
              <a:rPr lang="en-US" sz="1050" b="1" dirty="0">
                <a:solidFill>
                  <a:srgbClr val="FF0000"/>
                </a:solidFill>
                <a:latin typeface="Open Sans" charset="0"/>
                <a:ea typeface="Open Sans" charset="0"/>
                <a:cs typeface="Open Sans" charset="0"/>
              </a:rPr>
              <a:t>night</a:t>
            </a:r>
          </a:p>
        </p:txBody>
      </p:sp>
      <p:sp>
        <p:nvSpPr>
          <p:cNvPr id="64" name="TextBox 63"/>
          <p:cNvSpPr txBox="1"/>
          <p:nvPr/>
        </p:nvSpPr>
        <p:spPr>
          <a:xfrm>
            <a:off x="1052329" y="2760850"/>
            <a:ext cx="1659461" cy="253916"/>
          </a:xfrm>
          <a:prstGeom prst="rect">
            <a:avLst/>
          </a:prstGeom>
          <a:noFill/>
        </p:spPr>
        <p:txBody>
          <a:bodyPr wrap="square" rtlCol="0">
            <a:spAutoFit/>
          </a:bodyPr>
          <a:lstStyle/>
          <a:p>
            <a:pPr algn="ctr"/>
            <a:r>
              <a:rPr lang="en-US" sz="1050" dirty="0">
                <a:latin typeface="Open Sans" charset="0"/>
                <a:ea typeface="Open Sans" charset="0"/>
                <a:cs typeface="Open Sans" charset="0"/>
              </a:rPr>
              <a:t>Annotated Tokens</a:t>
            </a:r>
          </a:p>
        </p:txBody>
      </p:sp>
      <p:sp>
        <p:nvSpPr>
          <p:cNvPr id="65" name="TextBox 64"/>
          <p:cNvSpPr txBox="1"/>
          <p:nvPr/>
        </p:nvSpPr>
        <p:spPr>
          <a:xfrm>
            <a:off x="4731778" y="2704171"/>
            <a:ext cx="2592014" cy="415498"/>
          </a:xfrm>
          <a:prstGeom prst="rect">
            <a:avLst/>
          </a:prstGeom>
          <a:noFill/>
        </p:spPr>
        <p:txBody>
          <a:bodyPr wrap="square" rtlCol="0">
            <a:spAutoFit/>
          </a:bodyPr>
          <a:lstStyle/>
          <a:p>
            <a:pPr algn="ctr"/>
            <a:r>
              <a:rPr lang="en-US" sz="1050" dirty="0">
                <a:latin typeface="Open Sans" charset="0"/>
                <a:ea typeface="Open Sans" charset="0"/>
                <a:cs typeface="Open Sans" charset="0"/>
              </a:rPr>
              <a:t>Semantically enriched </a:t>
            </a:r>
            <a:br>
              <a:rPr lang="en-US" sz="1050" dirty="0">
                <a:latin typeface="Open Sans" charset="0"/>
                <a:ea typeface="Open Sans" charset="0"/>
                <a:cs typeface="Open Sans" charset="0"/>
              </a:rPr>
            </a:br>
            <a:r>
              <a:rPr lang="en-US" sz="1050" dirty="0">
                <a:latin typeface="Open Sans" charset="0"/>
                <a:ea typeface="Open Sans" charset="0"/>
                <a:cs typeface="Open Sans" charset="0"/>
              </a:rPr>
              <a:t> (augmented </a:t>
            </a:r>
            <a:r>
              <a:rPr lang="en-US" sz="1050" dirty="0" err="1">
                <a:latin typeface="Open Sans" charset="0"/>
                <a:ea typeface="Open Sans" charset="0"/>
                <a:cs typeface="Open Sans" charset="0"/>
              </a:rPr>
              <a:t>hypernyms</a:t>
            </a:r>
            <a:r>
              <a:rPr lang="en-US" sz="1050" dirty="0">
                <a:latin typeface="Open Sans" charset="0"/>
                <a:ea typeface="Open Sans" charset="0"/>
                <a:cs typeface="Open Sans" charset="0"/>
              </a:rPr>
              <a:t>)</a:t>
            </a:r>
          </a:p>
        </p:txBody>
      </p:sp>
      <p:sp>
        <p:nvSpPr>
          <p:cNvPr id="66" name="TextBox 65"/>
          <p:cNvSpPr txBox="1"/>
          <p:nvPr/>
        </p:nvSpPr>
        <p:spPr>
          <a:xfrm>
            <a:off x="674694" y="1703811"/>
            <a:ext cx="4808121" cy="300082"/>
          </a:xfrm>
          <a:prstGeom prst="rect">
            <a:avLst/>
          </a:prstGeom>
          <a:noFill/>
        </p:spPr>
        <p:txBody>
          <a:bodyPr wrap="square" rtlCol="0">
            <a:spAutoFit/>
          </a:bodyPr>
          <a:lstStyle/>
          <a:p>
            <a:r>
              <a:rPr lang="en-US" sz="1350" dirty="0">
                <a:latin typeface="Open Sans" charset="0"/>
                <a:ea typeface="Open Sans" charset="0"/>
                <a:cs typeface="Open Sans" charset="0"/>
              </a:rPr>
              <a:t>Lets us consider this Tweet from Colorado Wildfire 2012:</a:t>
            </a:r>
          </a:p>
        </p:txBody>
      </p:sp>
      <p:sp>
        <p:nvSpPr>
          <p:cNvPr id="68" name="TextBox 67"/>
          <p:cNvSpPr txBox="1"/>
          <p:nvPr/>
        </p:nvSpPr>
        <p:spPr>
          <a:xfrm>
            <a:off x="2455545" y="5676900"/>
            <a:ext cx="2109873" cy="230832"/>
          </a:xfrm>
          <a:prstGeom prst="rect">
            <a:avLst/>
          </a:prstGeom>
          <a:noFill/>
        </p:spPr>
        <p:txBody>
          <a:bodyPr wrap="none" rtlCol="0">
            <a:spAutoFit/>
          </a:bodyPr>
          <a:lstStyle/>
          <a:p>
            <a:r>
              <a:rPr lang="en-US" sz="900" dirty="0"/>
              <a:t>Image source: http://</a:t>
            </a:r>
            <a:r>
              <a:rPr lang="en-US" sz="900" dirty="0" err="1"/>
              <a:t>babelnet.org</a:t>
            </a:r>
            <a:r>
              <a:rPr lang="en-US" sz="900" dirty="0"/>
              <a:t>/about</a:t>
            </a:r>
          </a:p>
        </p:txBody>
      </p:sp>
      <p:sp>
        <p:nvSpPr>
          <p:cNvPr id="70" name="Title 1"/>
          <p:cNvSpPr>
            <a:spLocks noGrp="1"/>
          </p:cNvSpPr>
          <p:nvPr>
            <p:ph type="title"/>
          </p:nvPr>
        </p:nvSpPr>
        <p:spPr>
          <a:xfrm>
            <a:off x="628650" y="1119664"/>
            <a:ext cx="7886700" cy="741955"/>
          </a:xfrm>
        </p:spPr>
        <p:txBody>
          <a:bodyPr/>
          <a:lstStyle/>
          <a:p>
            <a:r>
              <a:rPr lang="en-US" dirty="0"/>
              <a:t>Semantic Enrichment Example</a:t>
            </a:r>
          </a:p>
        </p:txBody>
      </p:sp>
    </p:spTree>
    <p:extLst>
      <p:ext uri="{BB962C8B-B14F-4D97-AF65-F5344CB8AC3E}">
        <p14:creationId xmlns:p14="http://schemas.microsoft.com/office/powerpoint/2010/main" val="75321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39"/>
                                        </p:tgtEl>
                                        <p:attrNameLst>
                                          <p:attrName>style.color</p:attrName>
                                        </p:attrNameLst>
                                      </p:cBhvr>
                                      <p:to>
                                        <p:clrVal>
                                          <a:srgbClr val="FF2600"/>
                                        </p:clrVal>
                                      </p:to>
                                    </p:set>
                                    <p:set>
                                      <p:cBhvr>
                                        <p:cTn id="7" dur="500" fill="hold"/>
                                        <p:tgtEl>
                                          <p:spTgt spid="39"/>
                                        </p:tgtEl>
                                        <p:attrNameLst>
                                          <p:attrName>fillcolor</p:attrName>
                                        </p:attrNameLst>
                                      </p:cBhvr>
                                      <p:to>
                                        <p:clrVal>
                                          <a:srgbClr val="FF2600"/>
                                        </p:clrVal>
                                      </p:to>
                                    </p:set>
                                    <p:set>
                                      <p:cBhvr>
                                        <p:cTn id="8" dur="500" fill="hold"/>
                                        <p:tgtEl>
                                          <p:spTgt spid="39"/>
                                        </p:tgtEl>
                                        <p:attrNameLst>
                                          <p:attrName>fill.type</p:attrName>
                                        </p:attrNameLst>
                                      </p:cBhvr>
                                      <p:to>
                                        <p:strVal val="solid"/>
                                      </p:to>
                                    </p:set>
                                  </p:childTnLst>
                                </p:cTn>
                              </p:par>
                              <p:par>
                                <p:cTn id="9" presetID="15" presetClass="emph" presetSubtype="0" grpId="1" nodeType="withEffect">
                                  <p:stCondLst>
                                    <p:cond delay="0"/>
                                  </p:stCondLst>
                                  <p:iterate type="lt">
                                    <p:tmAbs val="25"/>
                                  </p:iterate>
                                  <p:childTnLst>
                                    <p:set>
                                      <p:cBhvr override="childStyle">
                                        <p:cTn id="10" dur="indefinite"/>
                                        <p:tgtEl>
                                          <p:spTgt spid="39"/>
                                        </p:tgtEl>
                                        <p:attrNameLst>
                                          <p:attrName>style.fontWeight</p:attrName>
                                        </p:attrNameLst>
                                      </p:cBhvr>
                                      <p:to>
                                        <p:strVal val="bold"/>
                                      </p:to>
                                    </p:set>
                                  </p:childTnLst>
                                </p:cTn>
                              </p:par>
                              <p:par>
                                <p:cTn id="11" presetID="16" presetClass="emph" presetSubtype="0" fill="hold" grpId="1" nodeType="withEffect">
                                  <p:stCondLst>
                                    <p:cond delay="0"/>
                                  </p:stCondLst>
                                  <p:iterate type="lt">
                                    <p:tmPct val="4000"/>
                                  </p:iterate>
                                  <p:childTnLst>
                                    <p:set>
                                      <p:cBhvr override="childStyle">
                                        <p:cTn id="12" dur="500" fill="hold"/>
                                        <p:tgtEl>
                                          <p:spTgt spid="41"/>
                                        </p:tgtEl>
                                        <p:attrNameLst>
                                          <p:attrName>style.color</p:attrName>
                                        </p:attrNameLst>
                                      </p:cBhvr>
                                      <p:to>
                                        <p:clrVal>
                                          <a:srgbClr val="FF2600"/>
                                        </p:clrVal>
                                      </p:to>
                                    </p:set>
                                    <p:set>
                                      <p:cBhvr>
                                        <p:cTn id="13" dur="500" fill="hold"/>
                                        <p:tgtEl>
                                          <p:spTgt spid="41"/>
                                        </p:tgtEl>
                                        <p:attrNameLst>
                                          <p:attrName>fillcolor</p:attrName>
                                        </p:attrNameLst>
                                      </p:cBhvr>
                                      <p:to>
                                        <p:clrVal>
                                          <a:srgbClr val="FF2600"/>
                                        </p:clrVal>
                                      </p:to>
                                    </p:set>
                                    <p:set>
                                      <p:cBhvr>
                                        <p:cTn id="14" dur="500" fill="hold"/>
                                        <p:tgtEl>
                                          <p:spTgt spid="41"/>
                                        </p:tgtEl>
                                        <p:attrNameLst>
                                          <p:attrName>fill.type</p:attrName>
                                        </p:attrNameLst>
                                      </p:cBhvr>
                                      <p:to>
                                        <p:strVal val="solid"/>
                                      </p:to>
                                    </p:set>
                                  </p:childTnLst>
                                </p:cTn>
                              </p:par>
                              <p:par>
                                <p:cTn id="15" presetID="15" presetClass="emph" presetSubtype="0" grpId="0" nodeType="withEffect">
                                  <p:stCondLst>
                                    <p:cond delay="0"/>
                                  </p:stCondLst>
                                  <p:iterate type="lt">
                                    <p:tmAbs val="25"/>
                                  </p:iterate>
                                  <p:childTnLst>
                                    <p:set>
                                      <p:cBhvr override="childStyle">
                                        <p:cTn id="16" dur="indefinite"/>
                                        <p:tgtEl>
                                          <p:spTgt spid="41"/>
                                        </p:tgtEl>
                                        <p:attrNameLst>
                                          <p:attrName>style.fontWeight</p:attrName>
                                        </p:attrNameLst>
                                      </p:cBhvr>
                                      <p:to>
                                        <p:strVal val="bold"/>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p:cTn id="21" dur="500" fill="hold"/>
                                        <p:tgtEl>
                                          <p:spTgt spid="46"/>
                                        </p:tgtEl>
                                        <p:attrNameLst>
                                          <p:attrName>ppt_w</p:attrName>
                                        </p:attrNameLst>
                                      </p:cBhvr>
                                      <p:tavLst>
                                        <p:tav tm="0">
                                          <p:val>
                                            <p:fltVal val="0"/>
                                          </p:val>
                                        </p:tav>
                                        <p:tav tm="100000">
                                          <p:val>
                                            <p:strVal val="#ppt_w"/>
                                          </p:val>
                                        </p:tav>
                                      </p:tavLst>
                                    </p:anim>
                                    <p:anim calcmode="lin" valueType="num">
                                      <p:cBhvr>
                                        <p:cTn id="22" dur="500" fill="hold"/>
                                        <p:tgtEl>
                                          <p:spTgt spid="46"/>
                                        </p:tgtEl>
                                        <p:attrNameLst>
                                          <p:attrName>ppt_h</p:attrName>
                                        </p:attrNameLst>
                                      </p:cBhvr>
                                      <p:tavLst>
                                        <p:tav tm="0">
                                          <p:val>
                                            <p:fltVal val="0"/>
                                          </p:val>
                                        </p:tav>
                                        <p:tav tm="100000">
                                          <p:val>
                                            <p:strVal val="#ppt_h"/>
                                          </p:val>
                                        </p:tav>
                                      </p:tavLst>
                                    </p:anim>
                                    <p:animEffect transition="in" filter="fade">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p:cTn id="28" dur="500" fill="hold"/>
                                        <p:tgtEl>
                                          <p:spTgt spid="64"/>
                                        </p:tgtEl>
                                        <p:attrNameLst>
                                          <p:attrName>ppt_w</p:attrName>
                                        </p:attrNameLst>
                                      </p:cBhvr>
                                      <p:tavLst>
                                        <p:tav tm="0">
                                          <p:val>
                                            <p:fltVal val="0"/>
                                          </p:val>
                                        </p:tav>
                                        <p:tav tm="100000">
                                          <p:val>
                                            <p:strVal val="#ppt_w"/>
                                          </p:val>
                                        </p:tav>
                                      </p:tavLst>
                                    </p:anim>
                                    <p:anim calcmode="lin" valueType="num">
                                      <p:cBhvr>
                                        <p:cTn id="29" dur="500" fill="hold"/>
                                        <p:tgtEl>
                                          <p:spTgt spid="64"/>
                                        </p:tgtEl>
                                        <p:attrNameLst>
                                          <p:attrName>ppt_h</p:attrName>
                                        </p:attrNameLst>
                                      </p:cBhvr>
                                      <p:tavLst>
                                        <p:tav tm="0">
                                          <p:val>
                                            <p:fltVal val="0"/>
                                          </p:val>
                                        </p:tav>
                                        <p:tav tm="100000">
                                          <p:val>
                                            <p:strVal val="#ppt_h"/>
                                          </p:val>
                                        </p:tav>
                                      </p:tavLst>
                                    </p:anim>
                                    <p:animEffect transition="in" filter="fade">
                                      <p:cBhvr>
                                        <p:cTn id="30" dur="500"/>
                                        <p:tgtEl>
                                          <p:spTgt spid="6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p:cTn id="33" dur="500" fill="hold"/>
                                        <p:tgtEl>
                                          <p:spTgt spid="59"/>
                                        </p:tgtEl>
                                        <p:attrNameLst>
                                          <p:attrName>ppt_w</p:attrName>
                                        </p:attrNameLst>
                                      </p:cBhvr>
                                      <p:tavLst>
                                        <p:tav tm="0">
                                          <p:val>
                                            <p:fltVal val="0"/>
                                          </p:val>
                                        </p:tav>
                                        <p:tav tm="100000">
                                          <p:val>
                                            <p:strVal val="#ppt_w"/>
                                          </p:val>
                                        </p:tav>
                                      </p:tavLst>
                                    </p:anim>
                                    <p:anim calcmode="lin" valueType="num">
                                      <p:cBhvr>
                                        <p:cTn id="34" dur="500" fill="hold"/>
                                        <p:tgtEl>
                                          <p:spTgt spid="59"/>
                                        </p:tgtEl>
                                        <p:attrNameLst>
                                          <p:attrName>ppt_h</p:attrName>
                                        </p:attrNameLst>
                                      </p:cBhvr>
                                      <p:tavLst>
                                        <p:tav tm="0">
                                          <p:val>
                                            <p:fltVal val="0"/>
                                          </p:val>
                                        </p:tav>
                                        <p:tav tm="100000">
                                          <p:val>
                                            <p:strVal val="#ppt_h"/>
                                          </p:val>
                                        </p:tav>
                                      </p:tavLst>
                                    </p:anim>
                                    <p:animEffect transition="in" filter="fade">
                                      <p:cBhvr>
                                        <p:cTn id="35" dur="500"/>
                                        <p:tgtEl>
                                          <p:spTgt spid="59"/>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p:cTn id="38" dur="500" fill="hold"/>
                                        <p:tgtEl>
                                          <p:spTgt spid="60"/>
                                        </p:tgtEl>
                                        <p:attrNameLst>
                                          <p:attrName>ppt_w</p:attrName>
                                        </p:attrNameLst>
                                      </p:cBhvr>
                                      <p:tavLst>
                                        <p:tav tm="0">
                                          <p:val>
                                            <p:fltVal val="0"/>
                                          </p:val>
                                        </p:tav>
                                        <p:tav tm="100000">
                                          <p:val>
                                            <p:strVal val="#ppt_w"/>
                                          </p:val>
                                        </p:tav>
                                      </p:tavLst>
                                    </p:anim>
                                    <p:anim calcmode="lin" valueType="num">
                                      <p:cBhvr>
                                        <p:cTn id="39" dur="500" fill="hold"/>
                                        <p:tgtEl>
                                          <p:spTgt spid="60"/>
                                        </p:tgtEl>
                                        <p:attrNameLst>
                                          <p:attrName>ppt_h</p:attrName>
                                        </p:attrNameLst>
                                      </p:cBhvr>
                                      <p:tavLst>
                                        <p:tav tm="0">
                                          <p:val>
                                            <p:fltVal val="0"/>
                                          </p:val>
                                        </p:tav>
                                        <p:tav tm="100000">
                                          <p:val>
                                            <p:strVal val="#ppt_h"/>
                                          </p:val>
                                        </p:tav>
                                      </p:tavLst>
                                    </p:anim>
                                    <p:animEffect transition="in" filter="fade">
                                      <p:cBhvr>
                                        <p:cTn id="40" dur="500"/>
                                        <p:tgtEl>
                                          <p:spTgt spid="60"/>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cBhvr>
                                        <p:cTn id="43" dur="500" fill="hold"/>
                                        <p:tgtEl>
                                          <p:spTgt spid="61"/>
                                        </p:tgtEl>
                                        <p:attrNameLst>
                                          <p:attrName>ppt_w</p:attrName>
                                        </p:attrNameLst>
                                      </p:cBhvr>
                                      <p:tavLst>
                                        <p:tav tm="0">
                                          <p:val>
                                            <p:fltVal val="0"/>
                                          </p:val>
                                        </p:tav>
                                        <p:tav tm="100000">
                                          <p:val>
                                            <p:strVal val="#ppt_w"/>
                                          </p:val>
                                        </p:tav>
                                      </p:tavLst>
                                    </p:anim>
                                    <p:anim calcmode="lin" valueType="num">
                                      <p:cBhvr>
                                        <p:cTn id="44" dur="500" fill="hold"/>
                                        <p:tgtEl>
                                          <p:spTgt spid="61"/>
                                        </p:tgtEl>
                                        <p:attrNameLst>
                                          <p:attrName>ppt_h</p:attrName>
                                        </p:attrNameLst>
                                      </p:cBhvr>
                                      <p:tavLst>
                                        <p:tav tm="0">
                                          <p:val>
                                            <p:fltVal val="0"/>
                                          </p:val>
                                        </p:tav>
                                        <p:tav tm="100000">
                                          <p:val>
                                            <p:strVal val="#ppt_h"/>
                                          </p:val>
                                        </p:tav>
                                      </p:tavLst>
                                    </p:anim>
                                    <p:animEffect transition="in" filter="fade">
                                      <p:cBhvr>
                                        <p:cTn id="45" dur="500"/>
                                        <p:tgtEl>
                                          <p:spTgt spid="61"/>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 calcmode="lin" valueType="num">
                                      <p:cBhvr>
                                        <p:cTn id="48" dur="500" fill="hold"/>
                                        <p:tgtEl>
                                          <p:spTgt spid="62"/>
                                        </p:tgtEl>
                                        <p:attrNameLst>
                                          <p:attrName>ppt_w</p:attrName>
                                        </p:attrNameLst>
                                      </p:cBhvr>
                                      <p:tavLst>
                                        <p:tav tm="0">
                                          <p:val>
                                            <p:fltVal val="0"/>
                                          </p:val>
                                        </p:tav>
                                        <p:tav tm="100000">
                                          <p:val>
                                            <p:strVal val="#ppt_w"/>
                                          </p:val>
                                        </p:tav>
                                      </p:tavLst>
                                    </p:anim>
                                    <p:anim calcmode="lin" valueType="num">
                                      <p:cBhvr>
                                        <p:cTn id="49" dur="500" fill="hold"/>
                                        <p:tgtEl>
                                          <p:spTgt spid="62"/>
                                        </p:tgtEl>
                                        <p:attrNameLst>
                                          <p:attrName>ppt_h</p:attrName>
                                        </p:attrNameLst>
                                      </p:cBhvr>
                                      <p:tavLst>
                                        <p:tav tm="0">
                                          <p:val>
                                            <p:fltVal val="0"/>
                                          </p:val>
                                        </p:tav>
                                        <p:tav tm="100000">
                                          <p:val>
                                            <p:strVal val="#ppt_h"/>
                                          </p:val>
                                        </p:tav>
                                      </p:tavLst>
                                    </p:anim>
                                    <p:animEffect transition="in" filter="fade">
                                      <p:cBhvr>
                                        <p:cTn id="50" dur="500"/>
                                        <p:tgtEl>
                                          <p:spTgt spid="62"/>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p:cTn id="53" dur="500" fill="hold"/>
                                        <p:tgtEl>
                                          <p:spTgt spid="63"/>
                                        </p:tgtEl>
                                        <p:attrNameLst>
                                          <p:attrName>ppt_w</p:attrName>
                                        </p:attrNameLst>
                                      </p:cBhvr>
                                      <p:tavLst>
                                        <p:tav tm="0">
                                          <p:val>
                                            <p:fltVal val="0"/>
                                          </p:val>
                                        </p:tav>
                                        <p:tav tm="100000">
                                          <p:val>
                                            <p:strVal val="#ppt_w"/>
                                          </p:val>
                                        </p:tav>
                                      </p:tavLst>
                                    </p:anim>
                                    <p:anim calcmode="lin" valueType="num">
                                      <p:cBhvr>
                                        <p:cTn id="54" dur="500" fill="hold"/>
                                        <p:tgtEl>
                                          <p:spTgt spid="63"/>
                                        </p:tgtEl>
                                        <p:attrNameLst>
                                          <p:attrName>ppt_h</p:attrName>
                                        </p:attrNameLst>
                                      </p:cBhvr>
                                      <p:tavLst>
                                        <p:tav tm="0">
                                          <p:val>
                                            <p:fltVal val="0"/>
                                          </p:val>
                                        </p:tav>
                                        <p:tav tm="100000">
                                          <p:val>
                                            <p:strVal val="#ppt_h"/>
                                          </p:val>
                                        </p:tav>
                                      </p:tavLst>
                                    </p:anim>
                                    <p:animEffect transition="in" filter="fade">
                                      <p:cBhvr>
                                        <p:cTn id="55" dur="500"/>
                                        <p:tgtEl>
                                          <p:spTgt spid="63"/>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p:cTn id="58" dur="500" fill="hold"/>
                                        <p:tgtEl>
                                          <p:spTgt spid="56"/>
                                        </p:tgtEl>
                                        <p:attrNameLst>
                                          <p:attrName>ppt_w</p:attrName>
                                        </p:attrNameLst>
                                      </p:cBhvr>
                                      <p:tavLst>
                                        <p:tav tm="0">
                                          <p:val>
                                            <p:fltVal val="0"/>
                                          </p:val>
                                        </p:tav>
                                        <p:tav tm="100000">
                                          <p:val>
                                            <p:strVal val="#ppt_w"/>
                                          </p:val>
                                        </p:tav>
                                      </p:tavLst>
                                    </p:anim>
                                    <p:anim calcmode="lin" valueType="num">
                                      <p:cBhvr>
                                        <p:cTn id="59" dur="500" fill="hold"/>
                                        <p:tgtEl>
                                          <p:spTgt spid="56"/>
                                        </p:tgtEl>
                                        <p:attrNameLst>
                                          <p:attrName>ppt_h</p:attrName>
                                        </p:attrNameLst>
                                      </p:cBhvr>
                                      <p:tavLst>
                                        <p:tav tm="0">
                                          <p:val>
                                            <p:fltVal val="0"/>
                                          </p:val>
                                        </p:tav>
                                        <p:tav tm="100000">
                                          <p:val>
                                            <p:strVal val="#ppt_h"/>
                                          </p:val>
                                        </p:tav>
                                      </p:tavLst>
                                    </p:anim>
                                    <p:animEffect transition="in" filter="fade">
                                      <p:cBhvr>
                                        <p:cTn id="60" dur="500"/>
                                        <p:tgtEl>
                                          <p:spTgt spid="56"/>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anim calcmode="lin" valueType="num">
                                      <p:cBhvr>
                                        <p:cTn id="63" dur="500" fill="hold"/>
                                        <p:tgtEl>
                                          <p:spTgt spid="55"/>
                                        </p:tgtEl>
                                        <p:attrNameLst>
                                          <p:attrName>ppt_w</p:attrName>
                                        </p:attrNameLst>
                                      </p:cBhvr>
                                      <p:tavLst>
                                        <p:tav tm="0">
                                          <p:val>
                                            <p:fltVal val="0"/>
                                          </p:val>
                                        </p:tav>
                                        <p:tav tm="100000">
                                          <p:val>
                                            <p:strVal val="#ppt_w"/>
                                          </p:val>
                                        </p:tav>
                                      </p:tavLst>
                                    </p:anim>
                                    <p:anim calcmode="lin" valueType="num">
                                      <p:cBhvr>
                                        <p:cTn id="64" dur="500" fill="hold"/>
                                        <p:tgtEl>
                                          <p:spTgt spid="55"/>
                                        </p:tgtEl>
                                        <p:attrNameLst>
                                          <p:attrName>ppt_h</p:attrName>
                                        </p:attrNameLst>
                                      </p:cBhvr>
                                      <p:tavLst>
                                        <p:tav tm="0">
                                          <p:val>
                                            <p:fltVal val="0"/>
                                          </p:val>
                                        </p:tav>
                                        <p:tav tm="100000">
                                          <p:val>
                                            <p:strVal val="#ppt_h"/>
                                          </p:val>
                                        </p:tav>
                                      </p:tavLst>
                                    </p:anim>
                                    <p:animEffect transition="in" filter="fade">
                                      <p:cBhvr>
                                        <p:cTn id="65" dur="500"/>
                                        <p:tgtEl>
                                          <p:spTgt spid="5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57"/>
                                        </p:tgtEl>
                                        <p:attrNameLst>
                                          <p:attrName>style.visibility</p:attrName>
                                        </p:attrNameLst>
                                      </p:cBhvr>
                                      <p:to>
                                        <p:strVal val="visible"/>
                                      </p:to>
                                    </p:set>
                                    <p:anim calcmode="lin" valueType="num">
                                      <p:cBhvr>
                                        <p:cTn id="68" dur="500" fill="hold"/>
                                        <p:tgtEl>
                                          <p:spTgt spid="57"/>
                                        </p:tgtEl>
                                        <p:attrNameLst>
                                          <p:attrName>ppt_w</p:attrName>
                                        </p:attrNameLst>
                                      </p:cBhvr>
                                      <p:tavLst>
                                        <p:tav tm="0">
                                          <p:val>
                                            <p:fltVal val="0"/>
                                          </p:val>
                                        </p:tav>
                                        <p:tav tm="100000">
                                          <p:val>
                                            <p:strVal val="#ppt_w"/>
                                          </p:val>
                                        </p:tav>
                                      </p:tavLst>
                                    </p:anim>
                                    <p:anim calcmode="lin" valueType="num">
                                      <p:cBhvr>
                                        <p:cTn id="69" dur="500" fill="hold"/>
                                        <p:tgtEl>
                                          <p:spTgt spid="57"/>
                                        </p:tgtEl>
                                        <p:attrNameLst>
                                          <p:attrName>ppt_h</p:attrName>
                                        </p:attrNameLst>
                                      </p:cBhvr>
                                      <p:tavLst>
                                        <p:tav tm="0">
                                          <p:val>
                                            <p:fltVal val="0"/>
                                          </p:val>
                                        </p:tav>
                                        <p:tav tm="100000">
                                          <p:val>
                                            <p:strVal val="#ppt_h"/>
                                          </p:val>
                                        </p:tav>
                                      </p:tavLst>
                                    </p:anim>
                                    <p:animEffect transition="in" filter="fade">
                                      <p:cBhvr>
                                        <p:cTn id="70" dur="500"/>
                                        <p:tgtEl>
                                          <p:spTgt spid="57"/>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anim calcmode="lin" valueType="num">
                                      <p:cBhvr>
                                        <p:cTn id="73" dur="500" fill="hold"/>
                                        <p:tgtEl>
                                          <p:spTgt spid="58"/>
                                        </p:tgtEl>
                                        <p:attrNameLst>
                                          <p:attrName>ppt_w</p:attrName>
                                        </p:attrNameLst>
                                      </p:cBhvr>
                                      <p:tavLst>
                                        <p:tav tm="0">
                                          <p:val>
                                            <p:fltVal val="0"/>
                                          </p:val>
                                        </p:tav>
                                        <p:tav tm="100000">
                                          <p:val>
                                            <p:strVal val="#ppt_w"/>
                                          </p:val>
                                        </p:tav>
                                      </p:tavLst>
                                    </p:anim>
                                    <p:anim calcmode="lin" valueType="num">
                                      <p:cBhvr>
                                        <p:cTn id="74" dur="500" fill="hold"/>
                                        <p:tgtEl>
                                          <p:spTgt spid="58"/>
                                        </p:tgtEl>
                                        <p:attrNameLst>
                                          <p:attrName>ppt_h</p:attrName>
                                        </p:attrNameLst>
                                      </p:cBhvr>
                                      <p:tavLst>
                                        <p:tav tm="0">
                                          <p:val>
                                            <p:fltVal val="0"/>
                                          </p:val>
                                        </p:tav>
                                        <p:tav tm="100000">
                                          <p:val>
                                            <p:strVal val="#ppt_h"/>
                                          </p:val>
                                        </p:tav>
                                      </p:tavLst>
                                    </p:anim>
                                    <p:animEffect transition="in" filter="fade">
                                      <p:cBhvr>
                                        <p:cTn id="75" dur="500"/>
                                        <p:tgtEl>
                                          <p:spTgt spid="58"/>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51"/>
                                        </p:tgtEl>
                                        <p:attrNameLst>
                                          <p:attrName>style.visibility</p:attrName>
                                        </p:attrNameLst>
                                      </p:cBhvr>
                                      <p:to>
                                        <p:strVal val="visible"/>
                                      </p:to>
                                    </p:set>
                                    <p:anim calcmode="lin" valueType="num">
                                      <p:cBhvr>
                                        <p:cTn id="80" dur="500" fill="hold"/>
                                        <p:tgtEl>
                                          <p:spTgt spid="51"/>
                                        </p:tgtEl>
                                        <p:attrNameLst>
                                          <p:attrName>ppt_w</p:attrName>
                                        </p:attrNameLst>
                                      </p:cBhvr>
                                      <p:tavLst>
                                        <p:tav tm="0">
                                          <p:val>
                                            <p:fltVal val="0"/>
                                          </p:val>
                                        </p:tav>
                                        <p:tav tm="100000">
                                          <p:val>
                                            <p:strVal val="#ppt_w"/>
                                          </p:val>
                                        </p:tav>
                                      </p:tavLst>
                                    </p:anim>
                                    <p:anim calcmode="lin" valueType="num">
                                      <p:cBhvr>
                                        <p:cTn id="81" dur="500" fill="hold"/>
                                        <p:tgtEl>
                                          <p:spTgt spid="51"/>
                                        </p:tgtEl>
                                        <p:attrNameLst>
                                          <p:attrName>ppt_h</p:attrName>
                                        </p:attrNameLst>
                                      </p:cBhvr>
                                      <p:tavLst>
                                        <p:tav tm="0">
                                          <p:val>
                                            <p:fltVal val="0"/>
                                          </p:val>
                                        </p:tav>
                                        <p:tav tm="100000">
                                          <p:val>
                                            <p:strVal val="#ppt_h"/>
                                          </p:val>
                                        </p:tav>
                                      </p:tavLst>
                                    </p:anim>
                                    <p:animEffect transition="in" filter="fade">
                                      <p:cBhvr>
                                        <p:cTn id="82" dur="500"/>
                                        <p:tgtEl>
                                          <p:spTgt spid="51"/>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49"/>
                                        </p:tgtEl>
                                        <p:attrNameLst>
                                          <p:attrName>style.visibility</p:attrName>
                                        </p:attrNameLst>
                                      </p:cBhvr>
                                      <p:to>
                                        <p:strVal val="visible"/>
                                      </p:to>
                                    </p:set>
                                    <p:anim calcmode="lin" valueType="num">
                                      <p:cBhvr>
                                        <p:cTn id="85" dur="500" fill="hold"/>
                                        <p:tgtEl>
                                          <p:spTgt spid="49"/>
                                        </p:tgtEl>
                                        <p:attrNameLst>
                                          <p:attrName>ppt_w</p:attrName>
                                        </p:attrNameLst>
                                      </p:cBhvr>
                                      <p:tavLst>
                                        <p:tav tm="0">
                                          <p:val>
                                            <p:fltVal val="0"/>
                                          </p:val>
                                        </p:tav>
                                        <p:tav tm="100000">
                                          <p:val>
                                            <p:strVal val="#ppt_w"/>
                                          </p:val>
                                        </p:tav>
                                      </p:tavLst>
                                    </p:anim>
                                    <p:anim calcmode="lin" valueType="num">
                                      <p:cBhvr>
                                        <p:cTn id="86" dur="500" fill="hold"/>
                                        <p:tgtEl>
                                          <p:spTgt spid="49"/>
                                        </p:tgtEl>
                                        <p:attrNameLst>
                                          <p:attrName>ppt_h</p:attrName>
                                        </p:attrNameLst>
                                      </p:cBhvr>
                                      <p:tavLst>
                                        <p:tav tm="0">
                                          <p:val>
                                            <p:fltVal val="0"/>
                                          </p:val>
                                        </p:tav>
                                        <p:tav tm="100000">
                                          <p:val>
                                            <p:strVal val="#ppt_h"/>
                                          </p:val>
                                        </p:tav>
                                      </p:tavLst>
                                    </p:anim>
                                    <p:animEffect transition="in" filter="fade">
                                      <p:cBhvr>
                                        <p:cTn id="87" dur="500"/>
                                        <p:tgtEl>
                                          <p:spTgt spid="49"/>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52"/>
                                        </p:tgtEl>
                                        <p:attrNameLst>
                                          <p:attrName>style.visibility</p:attrName>
                                        </p:attrNameLst>
                                      </p:cBhvr>
                                      <p:to>
                                        <p:strVal val="visible"/>
                                      </p:to>
                                    </p:set>
                                    <p:anim calcmode="lin" valueType="num">
                                      <p:cBhvr>
                                        <p:cTn id="90" dur="500" fill="hold"/>
                                        <p:tgtEl>
                                          <p:spTgt spid="52"/>
                                        </p:tgtEl>
                                        <p:attrNameLst>
                                          <p:attrName>ppt_w</p:attrName>
                                        </p:attrNameLst>
                                      </p:cBhvr>
                                      <p:tavLst>
                                        <p:tav tm="0">
                                          <p:val>
                                            <p:fltVal val="0"/>
                                          </p:val>
                                        </p:tav>
                                        <p:tav tm="100000">
                                          <p:val>
                                            <p:strVal val="#ppt_w"/>
                                          </p:val>
                                        </p:tav>
                                      </p:tavLst>
                                    </p:anim>
                                    <p:anim calcmode="lin" valueType="num">
                                      <p:cBhvr>
                                        <p:cTn id="91" dur="500" fill="hold"/>
                                        <p:tgtEl>
                                          <p:spTgt spid="52"/>
                                        </p:tgtEl>
                                        <p:attrNameLst>
                                          <p:attrName>ppt_h</p:attrName>
                                        </p:attrNameLst>
                                      </p:cBhvr>
                                      <p:tavLst>
                                        <p:tav tm="0">
                                          <p:val>
                                            <p:fltVal val="0"/>
                                          </p:val>
                                        </p:tav>
                                        <p:tav tm="100000">
                                          <p:val>
                                            <p:strVal val="#ppt_h"/>
                                          </p:val>
                                        </p:tav>
                                      </p:tavLst>
                                    </p:anim>
                                    <p:animEffect transition="in" filter="fade">
                                      <p:cBhvr>
                                        <p:cTn id="92" dur="500"/>
                                        <p:tgtEl>
                                          <p:spTgt spid="52"/>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p:cTn id="95" dur="500" fill="hold"/>
                                        <p:tgtEl>
                                          <p:spTgt spid="47"/>
                                        </p:tgtEl>
                                        <p:attrNameLst>
                                          <p:attrName>ppt_w</p:attrName>
                                        </p:attrNameLst>
                                      </p:cBhvr>
                                      <p:tavLst>
                                        <p:tav tm="0">
                                          <p:val>
                                            <p:fltVal val="0"/>
                                          </p:val>
                                        </p:tav>
                                        <p:tav tm="100000">
                                          <p:val>
                                            <p:strVal val="#ppt_w"/>
                                          </p:val>
                                        </p:tav>
                                      </p:tavLst>
                                    </p:anim>
                                    <p:anim calcmode="lin" valueType="num">
                                      <p:cBhvr>
                                        <p:cTn id="96" dur="500" fill="hold"/>
                                        <p:tgtEl>
                                          <p:spTgt spid="47"/>
                                        </p:tgtEl>
                                        <p:attrNameLst>
                                          <p:attrName>ppt_h</p:attrName>
                                        </p:attrNameLst>
                                      </p:cBhvr>
                                      <p:tavLst>
                                        <p:tav tm="0">
                                          <p:val>
                                            <p:fltVal val="0"/>
                                          </p:val>
                                        </p:tav>
                                        <p:tav tm="100000">
                                          <p:val>
                                            <p:strVal val="#ppt_h"/>
                                          </p:val>
                                        </p:tav>
                                      </p:tavLst>
                                    </p:anim>
                                    <p:animEffect transition="in" filter="fade">
                                      <p:cBhvr>
                                        <p:cTn id="97" dur="500"/>
                                        <p:tgtEl>
                                          <p:spTgt spid="47"/>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48"/>
                                        </p:tgtEl>
                                        <p:attrNameLst>
                                          <p:attrName>style.visibility</p:attrName>
                                        </p:attrNameLst>
                                      </p:cBhvr>
                                      <p:to>
                                        <p:strVal val="visible"/>
                                      </p:to>
                                    </p:set>
                                    <p:anim calcmode="lin" valueType="num">
                                      <p:cBhvr>
                                        <p:cTn id="100" dur="500" fill="hold"/>
                                        <p:tgtEl>
                                          <p:spTgt spid="48"/>
                                        </p:tgtEl>
                                        <p:attrNameLst>
                                          <p:attrName>ppt_w</p:attrName>
                                        </p:attrNameLst>
                                      </p:cBhvr>
                                      <p:tavLst>
                                        <p:tav tm="0">
                                          <p:val>
                                            <p:fltVal val="0"/>
                                          </p:val>
                                        </p:tav>
                                        <p:tav tm="100000">
                                          <p:val>
                                            <p:strVal val="#ppt_w"/>
                                          </p:val>
                                        </p:tav>
                                      </p:tavLst>
                                    </p:anim>
                                    <p:anim calcmode="lin" valueType="num">
                                      <p:cBhvr>
                                        <p:cTn id="101" dur="500" fill="hold"/>
                                        <p:tgtEl>
                                          <p:spTgt spid="48"/>
                                        </p:tgtEl>
                                        <p:attrNameLst>
                                          <p:attrName>ppt_h</p:attrName>
                                        </p:attrNameLst>
                                      </p:cBhvr>
                                      <p:tavLst>
                                        <p:tav tm="0">
                                          <p:val>
                                            <p:fltVal val="0"/>
                                          </p:val>
                                        </p:tav>
                                        <p:tav tm="100000">
                                          <p:val>
                                            <p:strVal val="#ppt_h"/>
                                          </p:val>
                                        </p:tav>
                                      </p:tavLst>
                                    </p:anim>
                                    <p:animEffect transition="in" filter="fade">
                                      <p:cBhvr>
                                        <p:cTn id="102" dur="500"/>
                                        <p:tgtEl>
                                          <p:spTgt spid="48"/>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anim calcmode="lin" valueType="num">
                                      <p:cBhvr>
                                        <p:cTn id="105" dur="500" fill="hold"/>
                                        <p:tgtEl>
                                          <p:spTgt spid="50"/>
                                        </p:tgtEl>
                                        <p:attrNameLst>
                                          <p:attrName>ppt_w</p:attrName>
                                        </p:attrNameLst>
                                      </p:cBhvr>
                                      <p:tavLst>
                                        <p:tav tm="0">
                                          <p:val>
                                            <p:fltVal val="0"/>
                                          </p:val>
                                        </p:tav>
                                        <p:tav tm="100000">
                                          <p:val>
                                            <p:strVal val="#ppt_w"/>
                                          </p:val>
                                        </p:tav>
                                      </p:tavLst>
                                    </p:anim>
                                    <p:anim calcmode="lin" valueType="num">
                                      <p:cBhvr>
                                        <p:cTn id="106" dur="500" fill="hold"/>
                                        <p:tgtEl>
                                          <p:spTgt spid="50"/>
                                        </p:tgtEl>
                                        <p:attrNameLst>
                                          <p:attrName>ppt_h</p:attrName>
                                        </p:attrNameLst>
                                      </p:cBhvr>
                                      <p:tavLst>
                                        <p:tav tm="0">
                                          <p:val>
                                            <p:fltVal val="0"/>
                                          </p:val>
                                        </p:tav>
                                        <p:tav tm="100000">
                                          <p:val>
                                            <p:strVal val="#ppt_h"/>
                                          </p:val>
                                        </p:tav>
                                      </p:tavLst>
                                    </p:anim>
                                    <p:animEffect transition="in" filter="fade">
                                      <p:cBhvr>
                                        <p:cTn id="107" dur="500"/>
                                        <p:tgtEl>
                                          <p:spTgt spid="50"/>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54"/>
                                        </p:tgtEl>
                                        <p:attrNameLst>
                                          <p:attrName>style.visibility</p:attrName>
                                        </p:attrNameLst>
                                      </p:cBhvr>
                                      <p:to>
                                        <p:strVal val="visible"/>
                                      </p:to>
                                    </p:set>
                                    <p:anim calcmode="lin" valueType="num">
                                      <p:cBhvr>
                                        <p:cTn id="110" dur="500" fill="hold"/>
                                        <p:tgtEl>
                                          <p:spTgt spid="54"/>
                                        </p:tgtEl>
                                        <p:attrNameLst>
                                          <p:attrName>ppt_w</p:attrName>
                                        </p:attrNameLst>
                                      </p:cBhvr>
                                      <p:tavLst>
                                        <p:tav tm="0">
                                          <p:val>
                                            <p:fltVal val="0"/>
                                          </p:val>
                                        </p:tav>
                                        <p:tav tm="100000">
                                          <p:val>
                                            <p:strVal val="#ppt_w"/>
                                          </p:val>
                                        </p:tav>
                                      </p:tavLst>
                                    </p:anim>
                                    <p:anim calcmode="lin" valueType="num">
                                      <p:cBhvr>
                                        <p:cTn id="111" dur="500" fill="hold"/>
                                        <p:tgtEl>
                                          <p:spTgt spid="54"/>
                                        </p:tgtEl>
                                        <p:attrNameLst>
                                          <p:attrName>ppt_h</p:attrName>
                                        </p:attrNameLst>
                                      </p:cBhvr>
                                      <p:tavLst>
                                        <p:tav tm="0">
                                          <p:val>
                                            <p:fltVal val="0"/>
                                          </p:val>
                                        </p:tav>
                                        <p:tav tm="100000">
                                          <p:val>
                                            <p:strVal val="#ppt_h"/>
                                          </p:val>
                                        </p:tav>
                                      </p:tavLst>
                                    </p:anim>
                                    <p:animEffect transition="in" filter="fade">
                                      <p:cBhvr>
                                        <p:cTn id="112" dur="500"/>
                                        <p:tgtEl>
                                          <p:spTgt spid="54"/>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53"/>
                                        </p:tgtEl>
                                        <p:attrNameLst>
                                          <p:attrName>style.visibility</p:attrName>
                                        </p:attrNameLst>
                                      </p:cBhvr>
                                      <p:to>
                                        <p:strVal val="visible"/>
                                      </p:to>
                                    </p:set>
                                    <p:anim calcmode="lin" valueType="num">
                                      <p:cBhvr>
                                        <p:cTn id="115" dur="500" fill="hold"/>
                                        <p:tgtEl>
                                          <p:spTgt spid="53"/>
                                        </p:tgtEl>
                                        <p:attrNameLst>
                                          <p:attrName>ppt_w</p:attrName>
                                        </p:attrNameLst>
                                      </p:cBhvr>
                                      <p:tavLst>
                                        <p:tav tm="0">
                                          <p:val>
                                            <p:fltVal val="0"/>
                                          </p:val>
                                        </p:tav>
                                        <p:tav tm="100000">
                                          <p:val>
                                            <p:strVal val="#ppt_w"/>
                                          </p:val>
                                        </p:tav>
                                      </p:tavLst>
                                    </p:anim>
                                    <p:anim calcmode="lin" valueType="num">
                                      <p:cBhvr>
                                        <p:cTn id="116" dur="500" fill="hold"/>
                                        <p:tgtEl>
                                          <p:spTgt spid="53"/>
                                        </p:tgtEl>
                                        <p:attrNameLst>
                                          <p:attrName>ppt_h</p:attrName>
                                        </p:attrNameLst>
                                      </p:cBhvr>
                                      <p:tavLst>
                                        <p:tav tm="0">
                                          <p:val>
                                            <p:fltVal val="0"/>
                                          </p:val>
                                        </p:tav>
                                        <p:tav tm="100000">
                                          <p:val>
                                            <p:strVal val="#ppt_h"/>
                                          </p:val>
                                        </p:tav>
                                      </p:tavLst>
                                    </p:anim>
                                    <p:animEffect transition="in" filter="fade">
                                      <p:cBhvr>
                                        <p:cTn id="117" dur="500"/>
                                        <p:tgtEl>
                                          <p:spTgt spid="53"/>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65"/>
                                        </p:tgtEl>
                                        <p:attrNameLst>
                                          <p:attrName>style.visibility</p:attrName>
                                        </p:attrNameLst>
                                      </p:cBhvr>
                                      <p:to>
                                        <p:strVal val="visible"/>
                                      </p:to>
                                    </p:set>
                                    <p:anim calcmode="lin" valueType="num">
                                      <p:cBhvr>
                                        <p:cTn id="120" dur="500" fill="hold"/>
                                        <p:tgtEl>
                                          <p:spTgt spid="65"/>
                                        </p:tgtEl>
                                        <p:attrNameLst>
                                          <p:attrName>ppt_w</p:attrName>
                                        </p:attrNameLst>
                                      </p:cBhvr>
                                      <p:tavLst>
                                        <p:tav tm="0">
                                          <p:val>
                                            <p:fltVal val="0"/>
                                          </p:val>
                                        </p:tav>
                                        <p:tav tm="100000">
                                          <p:val>
                                            <p:strVal val="#ppt_w"/>
                                          </p:val>
                                        </p:tav>
                                      </p:tavLst>
                                    </p:anim>
                                    <p:anim calcmode="lin" valueType="num">
                                      <p:cBhvr>
                                        <p:cTn id="121" dur="500" fill="hold"/>
                                        <p:tgtEl>
                                          <p:spTgt spid="65"/>
                                        </p:tgtEl>
                                        <p:attrNameLst>
                                          <p:attrName>ppt_h</p:attrName>
                                        </p:attrNameLst>
                                      </p:cBhvr>
                                      <p:tavLst>
                                        <p:tav tm="0">
                                          <p:val>
                                            <p:fltVal val="0"/>
                                          </p:val>
                                        </p:tav>
                                        <p:tav tm="100000">
                                          <p:val>
                                            <p:strVal val="#ppt_h"/>
                                          </p:val>
                                        </p:tav>
                                      </p:tavLst>
                                    </p:anim>
                                    <p:animEffect transition="in" filter="fade">
                                      <p:cBhvr>
                                        <p:cTn id="122" dur="500"/>
                                        <p:tgtEl>
                                          <p:spTgt spid="65"/>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44"/>
                                        </p:tgtEl>
                                        <p:attrNameLst>
                                          <p:attrName>style.visibility</p:attrName>
                                        </p:attrNameLst>
                                      </p:cBhvr>
                                      <p:to>
                                        <p:strVal val="visible"/>
                                      </p:to>
                                    </p:set>
                                    <p:anim calcmode="lin" valueType="num">
                                      <p:cBhvr>
                                        <p:cTn id="125" dur="500" fill="hold"/>
                                        <p:tgtEl>
                                          <p:spTgt spid="44"/>
                                        </p:tgtEl>
                                        <p:attrNameLst>
                                          <p:attrName>ppt_w</p:attrName>
                                        </p:attrNameLst>
                                      </p:cBhvr>
                                      <p:tavLst>
                                        <p:tav tm="0">
                                          <p:val>
                                            <p:fltVal val="0"/>
                                          </p:val>
                                        </p:tav>
                                        <p:tav tm="100000">
                                          <p:val>
                                            <p:strVal val="#ppt_w"/>
                                          </p:val>
                                        </p:tav>
                                      </p:tavLst>
                                    </p:anim>
                                    <p:anim calcmode="lin" valueType="num">
                                      <p:cBhvr>
                                        <p:cTn id="126" dur="500" fill="hold"/>
                                        <p:tgtEl>
                                          <p:spTgt spid="44"/>
                                        </p:tgtEl>
                                        <p:attrNameLst>
                                          <p:attrName>ppt_h</p:attrName>
                                        </p:attrNameLst>
                                      </p:cBhvr>
                                      <p:tavLst>
                                        <p:tav tm="0">
                                          <p:val>
                                            <p:fltVal val="0"/>
                                          </p:val>
                                        </p:tav>
                                        <p:tav tm="100000">
                                          <p:val>
                                            <p:strVal val="#ppt_h"/>
                                          </p:val>
                                        </p:tav>
                                      </p:tavLst>
                                    </p:anim>
                                    <p:animEffect transition="in" filter="fade">
                                      <p:cBhvr>
                                        <p:cTn id="127" dur="500"/>
                                        <p:tgtEl>
                                          <p:spTgt spid="44"/>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43"/>
                                        </p:tgtEl>
                                        <p:attrNameLst>
                                          <p:attrName>style.visibility</p:attrName>
                                        </p:attrNameLst>
                                      </p:cBhvr>
                                      <p:to>
                                        <p:strVal val="visible"/>
                                      </p:to>
                                    </p:set>
                                    <p:anim calcmode="lin" valueType="num">
                                      <p:cBhvr>
                                        <p:cTn id="130" dur="500" fill="hold"/>
                                        <p:tgtEl>
                                          <p:spTgt spid="43"/>
                                        </p:tgtEl>
                                        <p:attrNameLst>
                                          <p:attrName>ppt_w</p:attrName>
                                        </p:attrNameLst>
                                      </p:cBhvr>
                                      <p:tavLst>
                                        <p:tav tm="0">
                                          <p:val>
                                            <p:fltVal val="0"/>
                                          </p:val>
                                        </p:tav>
                                        <p:tav tm="100000">
                                          <p:val>
                                            <p:strVal val="#ppt_w"/>
                                          </p:val>
                                        </p:tav>
                                      </p:tavLst>
                                    </p:anim>
                                    <p:anim calcmode="lin" valueType="num">
                                      <p:cBhvr>
                                        <p:cTn id="131" dur="500" fill="hold"/>
                                        <p:tgtEl>
                                          <p:spTgt spid="43"/>
                                        </p:tgtEl>
                                        <p:attrNameLst>
                                          <p:attrName>ppt_h</p:attrName>
                                        </p:attrNameLst>
                                      </p:cBhvr>
                                      <p:tavLst>
                                        <p:tav tm="0">
                                          <p:val>
                                            <p:fltVal val="0"/>
                                          </p:val>
                                        </p:tav>
                                        <p:tav tm="100000">
                                          <p:val>
                                            <p:strVal val="#ppt_h"/>
                                          </p:val>
                                        </p:tav>
                                      </p:tavLst>
                                    </p:anim>
                                    <p:animEffect transition="in" filter="fade">
                                      <p:cBhvr>
                                        <p:cTn id="132" dur="500"/>
                                        <p:tgtEl>
                                          <p:spTgt spid="43"/>
                                        </p:tgtEl>
                                      </p:cBhvr>
                                    </p:animEffect>
                                  </p:childTnLst>
                                </p:cTn>
                              </p:par>
                              <p:par>
                                <p:cTn id="133" presetID="53" presetClass="entr" presetSubtype="16" fill="hold" grpId="0" nodeType="withEffect">
                                  <p:stCondLst>
                                    <p:cond delay="0"/>
                                  </p:stCondLst>
                                  <p:childTnLst>
                                    <p:set>
                                      <p:cBhvr>
                                        <p:cTn id="134" dur="1" fill="hold">
                                          <p:stCondLst>
                                            <p:cond delay="0"/>
                                          </p:stCondLst>
                                        </p:cTn>
                                        <p:tgtEl>
                                          <p:spTgt spid="45"/>
                                        </p:tgtEl>
                                        <p:attrNameLst>
                                          <p:attrName>style.visibility</p:attrName>
                                        </p:attrNameLst>
                                      </p:cBhvr>
                                      <p:to>
                                        <p:strVal val="visible"/>
                                      </p:to>
                                    </p:set>
                                    <p:anim calcmode="lin" valueType="num">
                                      <p:cBhvr>
                                        <p:cTn id="135" dur="500" fill="hold"/>
                                        <p:tgtEl>
                                          <p:spTgt spid="45"/>
                                        </p:tgtEl>
                                        <p:attrNameLst>
                                          <p:attrName>ppt_w</p:attrName>
                                        </p:attrNameLst>
                                      </p:cBhvr>
                                      <p:tavLst>
                                        <p:tav tm="0">
                                          <p:val>
                                            <p:fltVal val="0"/>
                                          </p:val>
                                        </p:tav>
                                        <p:tav tm="100000">
                                          <p:val>
                                            <p:strVal val="#ppt_w"/>
                                          </p:val>
                                        </p:tav>
                                      </p:tavLst>
                                    </p:anim>
                                    <p:anim calcmode="lin" valueType="num">
                                      <p:cBhvr>
                                        <p:cTn id="136" dur="500" fill="hold"/>
                                        <p:tgtEl>
                                          <p:spTgt spid="45"/>
                                        </p:tgtEl>
                                        <p:attrNameLst>
                                          <p:attrName>ppt_h</p:attrName>
                                        </p:attrNameLst>
                                      </p:cBhvr>
                                      <p:tavLst>
                                        <p:tav tm="0">
                                          <p:val>
                                            <p:fltVal val="0"/>
                                          </p:val>
                                        </p:tav>
                                        <p:tav tm="100000">
                                          <p:val>
                                            <p:strVal val="#ppt_h"/>
                                          </p:val>
                                        </p:tav>
                                      </p:tavLst>
                                    </p:anim>
                                    <p:animEffect transition="in" filter="fade">
                                      <p:cBhvr>
                                        <p:cTn id="1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41" grpId="0"/>
      <p:bldP spid="41" grpId="1"/>
      <p:bldP spid="43" grpId="0"/>
      <p:bldP spid="44" grpId="0"/>
      <p:bldP spid="45"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p:bldP spid="60" grpId="0"/>
      <p:bldP spid="61" grpId="0"/>
      <p:bldP spid="62" grpId="0"/>
      <p:bldP spid="63" grpId="0"/>
      <p:bldP spid="64" grpId="0"/>
      <p:bldP spid="6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Representation</a:t>
            </a:r>
          </a:p>
        </p:txBody>
      </p:sp>
      <p:sp>
        <p:nvSpPr>
          <p:cNvPr id="3" name="Content Placeholder 2"/>
          <p:cNvSpPr>
            <a:spLocks noGrp="1"/>
          </p:cNvSpPr>
          <p:nvPr>
            <p:ph idx="1"/>
          </p:nvPr>
        </p:nvSpPr>
        <p:spPr/>
        <p:txBody>
          <a:bodyPr/>
          <a:lstStyle/>
          <a:p>
            <a:pPr marL="0" indent="0">
              <a:buNone/>
            </a:pPr>
            <a:r>
              <a:rPr lang="en-US" i="1" dirty="0"/>
              <a:t>Text : “</a:t>
            </a:r>
            <a:r>
              <a:rPr lang="en-US" sz="1650" i="1" dirty="0"/>
              <a:t>#</a:t>
            </a:r>
            <a:r>
              <a:rPr lang="en-US" sz="1650" i="1" dirty="0" err="1"/>
              <a:t>HighParkFire</a:t>
            </a:r>
            <a:r>
              <a:rPr lang="en-US" sz="1650" i="1" dirty="0"/>
              <a:t> burn area map as of Monday night 10 p.m. </a:t>
            </a:r>
            <a:r>
              <a:rPr lang="en-US" sz="1650" i="1" dirty="0">
                <a:hlinkClick r:id="rId2"/>
              </a:rPr>
              <a:t>http://t.co/1guBTcXX</a:t>
            </a:r>
            <a:r>
              <a:rPr lang="en-US" i="1" dirty="0"/>
              <a:t>”</a:t>
            </a:r>
          </a:p>
          <a:p>
            <a:endParaRPr lang="en-US" i="1" dirty="0"/>
          </a:p>
          <a:p>
            <a:r>
              <a:rPr lang="en-US" sz="1950" i="1" dirty="0"/>
              <a:t>Text Tokens: </a:t>
            </a:r>
            <a:r>
              <a:rPr lang="en-US" sz="1650" i="1" dirty="0"/>
              <a:t>{</a:t>
            </a:r>
            <a:r>
              <a:rPr lang="en-US" sz="1650" i="1" dirty="0" err="1"/>
              <a:t>highparkfire</a:t>
            </a:r>
            <a:r>
              <a:rPr lang="en-US" sz="1650" i="1" dirty="0"/>
              <a:t>, burn, area, map, </a:t>
            </a:r>
            <a:r>
              <a:rPr lang="en-US" sz="1650" i="1" dirty="0" err="1"/>
              <a:t>monday</a:t>
            </a:r>
            <a:r>
              <a:rPr lang="en-US" sz="1650" i="1" dirty="0"/>
              <a:t>}</a:t>
            </a:r>
          </a:p>
          <a:p>
            <a:r>
              <a:rPr lang="en-US" sz="1950" i="1" dirty="0"/>
              <a:t>Semantic Tokens: </a:t>
            </a:r>
            <a:r>
              <a:rPr lang="en-US" sz="1650" i="1" dirty="0"/>
              <a:t>{area, burn, fire, destroy, region, representation, </a:t>
            </a:r>
            <a:r>
              <a:rPr lang="en-US" sz="1650" i="1" dirty="0" err="1"/>
              <a:t>day_of_the_week</a:t>
            </a:r>
            <a:r>
              <a:rPr lang="en-US" sz="1650" i="1" dirty="0"/>
              <a:t>}</a:t>
            </a:r>
          </a:p>
          <a:p>
            <a:r>
              <a:rPr lang="en-US" sz="1950" i="1" dirty="0"/>
              <a:t>Combined document features = Text Tokens + Semantic Tokens</a:t>
            </a:r>
          </a:p>
          <a:p>
            <a:pPr marL="0" indent="0">
              <a:buNone/>
            </a:pPr>
            <a:r>
              <a:rPr lang="en-US" sz="1650" i="1" dirty="0"/>
              <a:t>{</a:t>
            </a:r>
            <a:r>
              <a:rPr lang="en-US" sz="1650" i="1" dirty="0" err="1"/>
              <a:t>highparkfire</a:t>
            </a:r>
            <a:r>
              <a:rPr lang="en-US" sz="1650" i="1" dirty="0"/>
              <a:t>, burn, area, map, Monday, area, burn, fire, destroy, region, representation, </a:t>
            </a:r>
            <a:r>
              <a:rPr lang="en-US" sz="1650" i="1" dirty="0" err="1"/>
              <a:t>day_of_the_week</a:t>
            </a:r>
            <a:r>
              <a:rPr lang="en-US" sz="1650" i="1" dirty="0"/>
              <a:t>}</a:t>
            </a:r>
          </a:p>
          <a:p>
            <a:endParaRPr lang="en-US" sz="1950" i="1" dirty="0"/>
          </a:p>
          <a:p>
            <a:endParaRPr lang="en-US" sz="1950" i="1" dirty="0"/>
          </a:p>
          <a:p>
            <a:endParaRPr lang="en-US" i="1" dirty="0"/>
          </a:p>
          <a:p>
            <a:endParaRPr lang="en-US" i="1" dirty="0"/>
          </a:p>
          <a:p>
            <a:endParaRPr lang="en-US" i="1" dirty="0"/>
          </a:p>
        </p:txBody>
      </p:sp>
    </p:spTree>
    <p:extLst>
      <p:ext uri="{BB962C8B-B14F-4D97-AF65-F5344CB8AC3E}">
        <p14:creationId xmlns:p14="http://schemas.microsoft.com/office/powerpoint/2010/main" val="6783713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Representation</a:t>
            </a:r>
          </a:p>
        </p:txBody>
      </p:sp>
      <p:sp>
        <p:nvSpPr>
          <p:cNvPr id="3" name="Content Placeholder 2"/>
          <p:cNvSpPr>
            <a:spLocks noGrp="1"/>
          </p:cNvSpPr>
          <p:nvPr>
            <p:ph idx="1"/>
          </p:nvPr>
        </p:nvSpPr>
        <p:spPr/>
        <p:txBody>
          <a:bodyPr/>
          <a:lstStyle/>
          <a:p>
            <a:pPr marL="0" indent="0">
              <a:buNone/>
            </a:pPr>
            <a:r>
              <a:rPr lang="en-US" dirty="0"/>
              <a:t>Statistical Features:</a:t>
            </a:r>
          </a:p>
          <a:p>
            <a:r>
              <a:rPr lang="en-US" dirty="0"/>
              <a:t>Nouns = 6, verb = 0, pronoun= 0, length = 75, no. of words = 13, no. of hashtag = 1</a:t>
            </a:r>
          </a:p>
          <a:p>
            <a:r>
              <a:rPr lang="en-US" dirty="0"/>
              <a:t>Feature Set representation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3655696"/>
            <a:ext cx="7543800" cy="1680089"/>
          </a:xfrm>
          <a:prstGeom prst="rect">
            <a:avLst/>
          </a:prstGeom>
        </p:spPr>
      </p:pic>
    </p:spTree>
    <p:extLst>
      <p:ext uri="{BB962C8B-B14F-4D97-AF65-F5344CB8AC3E}">
        <p14:creationId xmlns:p14="http://schemas.microsoft.com/office/powerpoint/2010/main" val="1856518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Bottleneck!</a:t>
            </a:r>
          </a:p>
        </p:txBody>
      </p:sp>
      <p:sp>
        <p:nvSpPr>
          <p:cNvPr id="3" name="Content Placeholder 2"/>
          <p:cNvSpPr>
            <a:spLocks noGrp="1"/>
          </p:cNvSpPr>
          <p:nvPr>
            <p:ph idx="1"/>
          </p:nvPr>
        </p:nvSpPr>
        <p:spPr/>
        <p:txBody>
          <a:bodyPr/>
          <a:lstStyle/>
          <a:p>
            <a:r>
              <a:rPr lang="en-US" dirty="0"/>
              <a:t>How do you learn unless there is a data to learn from!</a:t>
            </a:r>
          </a:p>
        </p:txBody>
      </p:sp>
    </p:spTree>
    <p:extLst>
      <p:ext uri="{BB962C8B-B14F-4D97-AF65-F5344CB8AC3E}">
        <p14:creationId xmlns:p14="http://schemas.microsoft.com/office/powerpoint/2010/main" val="2049400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a:t>
            </a:r>
          </a:p>
        </p:txBody>
      </p:sp>
      <p:sp>
        <p:nvSpPr>
          <p:cNvPr id="3" name="Content Placeholder 2"/>
          <p:cNvSpPr>
            <a:spLocks noGrp="1"/>
          </p:cNvSpPr>
          <p:nvPr>
            <p:ph idx="1"/>
          </p:nvPr>
        </p:nvSpPr>
        <p:spPr/>
        <p:txBody>
          <a:bodyPr/>
          <a:lstStyle/>
          <a:p>
            <a:pPr marL="0" indent="0">
              <a:buNone/>
            </a:pPr>
            <a:r>
              <a:rPr lang="en-US" dirty="0"/>
              <a:t>Labelled Social Data related to Crisis is available at-</a:t>
            </a:r>
          </a:p>
          <a:p>
            <a:pPr marL="0" indent="0">
              <a:buNone/>
            </a:pPr>
            <a:endParaRPr lang="en-US" dirty="0"/>
          </a:p>
          <a:p>
            <a:r>
              <a:rPr lang="en-US" dirty="0" err="1"/>
              <a:t>CrisisLex</a:t>
            </a:r>
            <a:endParaRPr lang="en-US" dirty="0"/>
          </a:p>
          <a:p>
            <a:endParaRPr lang="en-US" dirty="0"/>
          </a:p>
          <a:p>
            <a:r>
              <a:rPr lang="en-US" dirty="0" err="1"/>
              <a:t>CrisisNLP</a:t>
            </a:r>
            <a:endParaRPr lang="en-US" dirty="0"/>
          </a:p>
          <a:p>
            <a:endParaRPr lang="en-US" dirty="0"/>
          </a:p>
          <a:p>
            <a:r>
              <a:rPr lang="en-US" dirty="0"/>
              <a:t>Crisis News Sympathy- </a:t>
            </a:r>
            <a:r>
              <a:rPr lang="en-US" sz="1500" dirty="0"/>
              <a:t>https://</a:t>
            </a:r>
            <a:r>
              <a:rPr lang="en-US" sz="1500" dirty="0" err="1"/>
              <a:t>github.com</a:t>
            </a:r>
            <a:r>
              <a:rPr lang="en-US" sz="1500" dirty="0"/>
              <a:t>/</a:t>
            </a:r>
            <a:r>
              <a:rPr lang="en-US" sz="1500" dirty="0" err="1"/>
              <a:t>abdoelali</a:t>
            </a:r>
            <a:r>
              <a:rPr lang="en-US" sz="1500" dirty="0"/>
              <a:t>/</a:t>
            </a:r>
            <a:r>
              <a:rPr lang="en-US" sz="1500" dirty="0" err="1"/>
              <a:t>CrisisNewsSympathy</a:t>
            </a:r>
            <a:endParaRPr lang="en-US" sz="1500" dirty="0"/>
          </a:p>
        </p:txBody>
      </p:sp>
    </p:spTree>
    <p:extLst>
      <p:ext uri="{BB962C8B-B14F-4D97-AF65-F5344CB8AC3E}">
        <p14:creationId xmlns:p14="http://schemas.microsoft.com/office/powerpoint/2010/main" val="5328749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CrisisLex</a:t>
            </a:r>
            <a:r>
              <a:rPr lang="en-US" dirty="0"/>
              <a:t> Data</a:t>
            </a:r>
          </a:p>
        </p:txBody>
      </p:sp>
      <p:sp>
        <p:nvSpPr>
          <p:cNvPr id="3" name="Content Placeholder 2"/>
          <p:cNvSpPr>
            <a:spLocks noGrp="1"/>
          </p:cNvSpPr>
          <p:nvPr>
            <p:ph idx="1"/>
          </p:nvPr>
        </p:nvSpPr>
        <p:spPr/>
        <p:txBody>
          <a:bodyPr/>
          <a:lstStyle/>
          <a:p>
            <a:r>
              <a:rPr lang="en-US" dirty="0"/>
              <a:t>4 Categories of labels:</a:t>
            </a:r>
          </a:p>
          <a:p>
            <a:pPr lvl="1"/>
            <a:r>
              <a:rPr lang="en-US" dirty="0"/>
              <a:t>Related and Informative</a:t>
            </a:r>
          </a:p>
          <a:p>
            <a:pPr lvl="1"/>
            <a:r>
              <a:rPr lang="en-US" dirty="0"/>
              <a:t>Related and Not Informative</a:t>
            </a:r>
          </a:p>
          <a:p>
            <a:pPr lvl="1"/>
            <a:r>
              <a:rPr lang="en-US" dirty="0"/>
              <a:t>Not Related</a:t>
            </a:r>
          </a:p>
          <a:p>
            <a:pPr lvl="1"/>
            <a:r>
              <a:rPr lang="en-US" dirty="0"/>
              <a:t>Not Applicable</a:t>
            </a:r>
          </a:p>
          <a:p>
            <a:endParaRPr lang="en-US" dirty="0"/>
          </a:p>
          <a:p>
            <a:r>
              <a:rPr lang="en-US" dirty="0"/>
              <a:t>Converge to 2 labels for binary classification:</a:t>
            </a:r>
          </a:p>
          <a:p>
            <a:pPr lvl="1"/>
            <a:r>
              <a:rPr lang="en-US" dirty="0"/>
              <a:t>Related</a:t>
            </a:r>
          </a:p>
          <a:p>
            <a:pPr lvl="1"/>
            <a:r>
              <a:rPr lang="en-US" dirty="0"/>
              <a:t>Not Related</a:t>
            </a:r>
          </a:p>
        </p:txBody>
      </p:sp>
    </p:spTree>
    <p:extLst>
      <p:ext uri="{BB962C8B-B14F-4D97-AF65-F5344CB8AC3E}">
        <p14:creationId xmlns:p14="http://schemas.microsoft.com/office/powerpoint/2010/main" val="3395262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Approach (can expand these points to individual slides)</a:t>
            </a:r>
          </a:p>
        </p:txBody>
      </p:sp>
      <p:sp>
        <p:nvSpPr>
          <p:cNvPr id="3" name="Content Placeholder 2"/>
          <p:cNvSpPr>
            <a:spLocks noGrp="1"/>
          </p:cNvSpPr>
          <p:nvPr>
            <p:ph idx="1"/>
          </p:nvPr>
        </p:nvSpPr>
        <p:spPr/>
        <p:txBody>
          <a:bodyPr>
            <a:normAutofit fontScale="70000" lnSpcReduction="20000"/>
          </a:bodyPr>
          <a:lstStyle/>
          <a:p>
            <a:r>
              <a:rPr lang="en-US" dirty="0"/>
              <a:t>Preprocess the tweets </a:t>
            </a:r>
          </a:p>
          <a:p>
            <a:endParaRPr lang="en-US" dirty="0"/>
          </a:p>
          <a:p>
            <a:r>
              <a:rPr lang="en-US" dirty="0"/>
              <a:t>Extract statistical features (Stanford Core NLP)</a:t>
            </a:r>
          </a:p>
          <a:p>
            <a:endParaRPr lang="en-US" dirty="0"/>
          </a:p>
          <a:p>
            <a:r>
              <a:rPr lang="en-US" dirty="0"/>
              <a:t>Perform Named Entity Recognition (IBM Alchemy, </a:t>
            </a:r>
            <a:r>
              <a:rPr lang="en-US" dirty="0" err="1"/>
              <a:t>Babelfy</a:t>
            </a:r>
            <a:r>
              <a:rPr lang="en-US" dirty="0"/>
              <a:t>) and extract semantics.</a:t>
            </a:r>
          </a:p>
          <a:p>
            <a:endParaRPr lang="en-US" dirty="0"/>
          </a:p>
          <a:p>
            <a:r>
              <a:rPr lang="en-US" dirty="0"/>
              <a:t> Merge the semantics with the original text (document)</a:t>
            </a:r>
          </a:p>
          <a:p>
            <a:endParaRPr lang="en-US" dirty="0"/>
          </a:p>
          <a:p>
            <a:r>
              <a:rPr lang="en-US" dirty="0" err="1"/>
              <a:t>Tokenise</a:t>
            </a:r>
            <a:r>
              <a:rPr lang="en-US" dirty="0"/>
              <a:t> to generate n-grams</a:t>
            </a:r>
          </a:p>
          <a:p>
            <a:endParaRPr lang="en-US" dirty="0"/>
          </a:p>
          <a:p>
            <a:r>
              <a:rPr lang="en-US" dirty="0"/>
              <a:t>Pass the n-grams and statistical features to the Machine Learning Classifier</a:t>
            </a:r>
          </a:p>
          <a:p>
            <a:endParaRPr lang="en-US" dirty="0"/>
          </a:p>
        </p:txBody>
      </p:sp>
    </p:spTree>
    <p:extLst>
      <p:ext uri="{BB962C8B-B14F-4D97-AF65-F5344CB8AC3E}">
        <p14:creationId xmlns:p14="http://schemas.microsoft.com/office/powerpoint/2010/main" val="10719309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Preprocessing</a:t>
            </a:r>
          </a:p>
        </p:txBody>
      </p:sp>
      <p:sp>
        <p:nvSpPr>
          <p:cNvPr id="3" name="Content Placeholder 2"/>
          <p:cNvSpPr>
            <a:spLocks noGrp="1"/>
          </p:cNvSpPr>
          <p:nvPr>
            <p:ph idx="1"/>
          </p:nvPr>
        </p:nvSpPr>
        <p:spPr/>
        <p:txBody>
          <a:bodyPr>
            <a:normAutofit lnSpcReduction="10000"/>
          </a:bodyPr>
          <a:lstStyle/>
          <a:p>
            <a:r>
              <a:rPr lang="en-US" dirty="0"/>
              <a:t>The entire data can be redundant with duplicate tweets (often gathered in the stream as retweets)</a:t>
            </a:r>
          </a:p>
          <a:p>
            <a:r>
              <a:rPr lang="en-US" dirty="0"/>
              <a:t>Removing the duplicates gives the classifier a scope to learn from more variety of content.</a:t>
            </a:r>
          </a:p>
          <a:p>
            <a:r>
              <a:rPr lang="en-US" dirty="0"/>
              <a:t>Duplicate removal can be handled via removing tokens such as ’RT’,@</a:t>
            </a:r>
            <a:r>
              <a:rPr lang="en-US" dirty="0" err="1"/>
              <a:t>user_handles</a:t>
            </a:r>
            <a:r>
              <a:rPr lang="en-US" dirty="0"/>
              <a:t>, and special characters and then comparing the raw form of text of a tweet with other tweets (processed similarly).</a:t>
            </a:r>
          </a:p>
          <a:p>
            <a:r>
              <a:rPr lang="en-US" dirty="0"/>
              <a:t>Methods such as determining cosine similarity between texts and opting a threshold to select/discard can also be applied.</a:t>
            </a:r>
          </a:p>
        </p:txBody>
      </p:sp>
    </p:spTree>
    <p:extLst>
      <p:ext uri="{BB962C8B-B14F-4D97-AF65-F5344CB8AC3E}">
        <p14:creationId xmlns:p14="http://schemas.microsoft.com/office/powerpoint/2010/main" val="3060065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Situation Awareness (2)</a:t>
            </a:r>
          </a:p>
        </p:txBody>
      </p:sp>
      <p:sp>
        <p:nvSpPr>
          <p:cNvPr id="7" name="Content Placeholder 7"/>
          <p:cNvSpPr txBox="1">
            <a:spLocks/>
          </p:cNvSpPr>
          <p:nvPr/>
        </p:nvSpPr>
        <p:spPr>
          <a:xfrm>
            <a:off x="628651" y="1482274"/>
            <a:ext cx="5616701"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Situation awareness</a:t>
            </a:r>
            <a:r>
              <a:rPr lang="en-GB" sz="1600" dirty="0"/>
              <a:t> is the </a:t>
            </a:r>
            <a:r>
              <a:rPr lang="en-GB" sz="1600" b="1" dirty="0"/>
              <a:t>perception</a:t>
            </a:r>
            <a:r>
              <a:rPr lang="en-GB" sz="1600" dirty="0"/>
              <a:t> of environmental elements and events with respect to time or space, the </a:t>
            </a:r>
            <a:r>
              <a:rPr lang="en-GB" sz="1600" b="1" dirty="0"/>
              <a:t>comprehension</a:t>
            </a:r>
            <a:r>
              <a:rPr lang="en-GB" sz="1600" dirty="0"/>
              <a:t> of their meaning, and the </a:t>
            </a:r>
            <a:r>
              <a:rPr lang="en-GB" sz="1600" b="1" dirty="0"/>
              <a:t>projection</a:t>
            </a:r>
            <a:r>
              <a:rPr lang="en-GB" sz="1600" dirty="0"/>
              <a:t> of their status</a:t>
            </a:r>
            <a:r>
              <a:rPr lang="en-GB" sz="1600" b="1" dirty="0">
                <a:cs typeface="Roboto Light"/>
              </a:rPr>
              <a:t>.</a:t>
            </a:r>
          </a:p>
          <a:p>
            <a:pPr marL="0" indent="0">
              <a:buNone/>
            </a:pPr>
            <a:endParaRPr lang="en-GB" sz="1600" b="1" dirty="0">
              <a:cs typeface="Roboto Light"/>
            </a:endParaRPr>
          </a:p>
          <a:p>
            <a:pPr marL="0" indent="0">
              <a:buNone/>
            </a:pPr>
            <a:r>
              <a:rPr lang="en-GB" sz="1600" i="1" dirty="0">
                <a:cs typeface="Roboto Light"/>
              </a:rPr>
              <a:t>Why do we need situation awareness during crises?</a:t>
            </a:r>
          </a:p>
          <a:p>
            <a:pPr>
              <a:buFontTx/>
              <a:buChar char="-"/>
            </a:pPr>
            <a:r>
              <a:rPr lang="en-GB" sz="1600" dirty="0">
                <a:cs typeface="Roboto Light"/>
              </a:rPr>
              <a:t>Accessible knowledge can be </a:t>
            </a:r>
            <a:r>
              <a:rPr lang="en-GB" sz="1600" b="1" dirty="0">
                <a:cs typeface="Roboto Light"/>
              </a:rPr>
              <a:t>integrated to assess and cope with a situation </a:t>
            </a:r>
            <a:r>
              <a:rPr lang="en-GB" sz="1600" dirty="0">
                <a:cs typeface="Roboto Light"/>
              </a:rPr>
              <a:t>(</a:t>
            </a:r>
            <a:r>
              <a:rPr lang="en-GB" sz="1600" dirty="0" err="1">
                <a:cs typeface="Roboto Light"/>
              </a:rPr>
              <a:t>Sarter</a:t>
            </a:r>
            <a:r>
              <a:rPr lang="en-GB" sz="1600" dirty="0">
                <a:cs typeface="Roboto Light"/>
              </a:rPr>
              <a:t> 1991).</a:t>
            </a:r>
          </a:p>
          <a:p>
            <a:pPr>
              <a:buFontTx/>
              <a:buChar char="-"/>
            </a:pPr>
            <a:r>
              <a:rPr lang="en-GB" sz="1600" dirty="0">
                <a:cs typeface="Roboto Light"/>
              </a:rPr>
              <a:t>Citizens and responders must be able to </a:t>
            </a:r>
            <a:r>
              <a:rPr lang="en-GB" sz="1600" b="1" dirty="0">
                <a:cs typeface="Roboto Light"/>
              </a:rPr>
              <a:t>collect reliable information and build an understanding </a:t>
            </a:r>
            <a:r>
              <a:rPr lang="en-GB" sz="1600" dirty="0">
                <a:cs typeface="Roboto Light"/>
              </a:rPr>
              <a:t>of the current situation and its evolution (</a:t>
            </a:r>
            <a:r>
              <a:rPr lang="en-GB" sz="1600" dirty="0" err="1">
                <a:cs typeface="Roboto Light"/>
              </a:rPr>
              <a:t>Endsley</a:t>
            </a:r>
            <a:r>
              <a:rPr lang="en-GB" sz="1600" dirty="0">
                <a:cs typeface="Roboto Light"/>
              </a:rPr>
              <a:t>, 1995).</a:t>
            </a:r>
          </a:p>
          <a:p>
            <a:pPr>
              <a:buFontTx/>
              <a:buChar char="-"/>
            </a:pPr>
            <a:r>
              <a:rPr lang="en-GB" sz="1600" b="1" dirty="0">
                <a:cs typeface="Roboto Light"/>
              </a:rPr>
              <a:t>Obtain accurate real-time and complete information </a:t>
            </a:r>
            <a:r>
              <a:rPr lang="en-GB" sz="1600" dirty="0">
                <a:cs typeface="Roboto Light"/>
              </a:rPr>
              <a:t>about a particular crisis situation (</a:t>
            </a:r>
            <a:r>
              <a:rPr lang="en-GB" sz="1600" dirty="0" err="1">
                <a:cs typeface="Roboto Light"/>
              </a:rPr>
              <a:t>Winerman</a:t>
            </a:r>
            <a:r>
              <a:rPr lang="en-GB" sz="1600" dirty="0">
                <a:cs typeface="Roboto Light"/>
              </a:rPr>
              <a:t>, 2009).</a:t>
            </a:r>
          </a:p>
          <a:p>
            <a:pPr>
              <a:buFontTx/>
              <a:buChar char="-"/>
            </a:pPr>
            <a:endParaRPr lang="en-GB" sz="1600" dirty="0">
              <a:cs typeface="Roboto Light"/>
            </a:endParaRPr>
          </a:p>
          <a:p>
            <a:pPr>
              <a:buFontTx/>
              <a:buChar char="-"/>
            </a:pPr>
            <a:endParaRPr lang="en-GB" sz="1600" dirty="0">
              <a:cs typeface="Roboto Light"/>
            </a:endParaRPr>
          </a:p>
          <a:p>
            <a:pPr>
              <a:buFontTx/>
              <a:buChar char="-"/>
            </a:pPr>
            <a:endParaRPr lang="en-GB" sz="1600" b="1" dirty="0">
              <a:cs typeface="Roboto Light"/>
            </a:endParaRPr>
          </a:p>
        </p:txBody>
      </p:sp>
      <p:pic>
        <p:nvPicPr>
          <p:cNvPr id="12" name="Picture 11" descr="Image result for situational awareness crisis">
            <a:extLst>
              <a:ext uri="{FF2B5EF4-FFF2-40B4-BE49-F238E27FC236}">
                <a16:creationId xmlns:a16="http://schemas.microsoft.com/office/drawing/2014/main" xmlns="" id="{601B37E7-EAD8-4BF2-A498-8E04D6D23D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93" r="57140"/>
          <a:stretch/>
        </p:blipFill>
        <p:spPr bwMode="auto">
          <a:xfrm>
            <a:off x="6419087" y="1199333"/>
            <a:ext cx="2724913" cy="450438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628650" y="5021504"/>
            <a:ext cx="5616703" cy="6822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ontent Placeholder 7"/>
          <p:cNvSpPr txBox="1">
            <a:spLocks/>
          </p:cNvSpPr>
          <p:nvPr/>
        </p:nvSpPr>
        <p:spPr>
          <a:xfrm>
            <a:off x="670091" y="5021504"/>
            <a:ext cx="5575262" cy="682214"/>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600" dirty="0">
                <a:solidFill>
                  <a:schemeClr val="bg1"/>
                </a:solidFill>
              </a:rPr>
              <a:t>How do we </a:t>
            </a:r>
            <a:r>
              <a:rPr lang="en-GB" sz="1600" b="1" dirty="0">
                <a:solidFill>
                  <a:schemeClr val="bg1"/>
                </a:solidFill>
              </a:rPr>
              <a:t>collect and process efficiently information during emergency situations</a:t>
            </a:r>
            <a:r>
              <a:rPr lang="en-GB" sz="1600" dirty="0">
                <a:solidFill>
                  <a:schemeClr val="bg1"/>
                </a:solidFill>
              </a:rPr>
              <a:t>?</a:t>
            </a:r>
          </a:p>
        </p:txBody>
      </p:sp>
    </p:spTree>
    <p:extLst>
      <p:ext uri="{BB962C8B-B14F-4D97-AF65-F5344CB8AC3E}">
        <p14:creationId xmlns:p14="http://schemas.microsoft.com/office/powerpoint/2010/main" val="17333158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Statistical Features</a:t>
            </a:r>
          </a:p>
        </p:txBody>
      </p:sp>
      <p:sp>
        <p:nvSpPr>
          <p:cNvPr id="3" name="Content Placeholder 2"/>
          <p:cNvSpPr>
            <a:spLocks noGrp="1"/>
          </p:cNvSpPr>
          <p:nvPr>
            <p:ph idx="1"/>
          </p:nvPr>
        </p:nvSpPr>
        <p:spPr/>
        <p:txBody>
          <a:bodyPr>
            <a:normAutofit fontScale="92500" lnSpcReduction="20000"/>
          </a:bodyPr>
          <a:lstStyle/>
          <a:p>
            <a:pPr marL="0" indent="0" defTabSz="685800">
              <a:lnSpc>
                <a:spcPct val="100000"/>
              </a:lnSpc>
              <a:spcBef>
                <a:spcPts val="0"/>
              </a:spcBef>
              <a:buNone/>
              <a:defRPr/>
            </a:pPr>
            <a:r>
              <a:rPr lang="en-US" dirty="0"/>
              <a:t>As earlier mentioned the statistical features may comprise of linguistic attributes and other morphological attributes such a length and number of words etc.</a:t>
            </a:r>
          </a:p>
          <a:p>
            <a:pPr marL="0" indent="0" defTabSz="685800">
              <a:lnSpc>
                <a:spcPct val="100000"/>
              </a:lnSpc>
              <a:spcBef>
                <a:spcPts val="0"/>
              </a:spcBef>
              <a:buNone/>
              <a:defRPr/>
            </a:pPr>
            <a:endParaRPr lang="en-US" dirty="0"/>
          </a:p>
          <a:p>
            <a:pPr marL="0" indent="0" defTabSz="685800">
              <a:lnSpc>
                <a:spcPct val="100000"/>
              </a:lnSpc>
              <a:spcBef>
                <a:spcPts val="0"/>
              </a:spcBef>
              <a:buNone/>
              <a:defRPr/>
            </a:pPr>
            <a:r>
              <a:rPr lang="en-US" dirty="0"/>
              <a:t>To determine the linguistic parameters such as occurrence of various POS tags, it is important to know the language of the text (tweet).</a:t>
            </a:r>
          </a:p>
          <a:p>
            <a:pPr marL="0" indent="0" defTabSz="685800">
              <a:lnSpc>
                <a:spcPct val="100000"/>
              </a:lnSpc>
              <a:spcBef>
                <a:spcPts val="0"/>
              </a:spcBef>
              <a:buNone/>
              <a:defRPr/>
            </a:pPr>
            <a:endParaRPr lang="en-US" dirty="0"/>
          </a:p>
          <a:p>
            <a:pPr marL="0" indent="0" defTabSz="685800">
              <a:lnSpc>
                <a:spcPct val="100000"/>
              </a:lnSpc>
              <a:spcBef>
                <a:spcPts val="0"/>
              </a:spcBef>
              <a:buNone/>
              <a:defRPr/>
            </a:pPr>
            <a:r>
              <a:rPr lang="en-US" dirty="0"/>
              <a:t>Language detecting libraries- </a:t>
            </a:r>
            <a:r>
              <a:rPr lang="en-US" dirty="0" err="1"/>
              <a:t>detectlanguage</a:t>
            </a:r>
            <a:r>
              <a:rPr lang="en-US" dirty="0"/>
              <a:t>, </a:t>
            </a:r>
            <a:r>
              <a:rPr lang="en-US" dirty="0" err="1"/>
              <a:t>langdetect</a:t>
            </a:r>
            <a:r>
              <a:rPr lang="en-US" dirty="0"/>
              <a:t>, </a:t>
            </a:r>
            <a:r>
              <a:rPr lang="en-US" dirty="0" err="1"/>
              <a:t>TextBlob</a:t>
            </a:r>
            <a:r>
              <a:rPr lang="en-US" dirty="0"/>
              <a:t>.</a:t>
            </a:r>
          </a:p>
          <a:p>
            <a:pPr marL="0" indent="0" defTabSz="685800">
              <a:lnSpc>
                <a:spcPct val="100000"/>
              </a:lnSpc>
              <a:spcBef>
                <a:spcPts val="0"/>
              </a:spcBef>
              <a:buNone/>
              <a:defRPr/>
            </a:pPr>
            <a:endParaRPr lang="en-US" dirty="0"/>
          </a:p>
          <a:p>
            <a:pPr marL="0" indent="0">
              <a:lnSpc>
                <a:spcPct val="100000"/>
              </a:lnSpc>
              <a:spcBef>
                <a:spcPts val="0"/>
              </a:spcBef>
              <a:buNone/>
            </a:pPr>
            <a:r>
              <a:rPr lang="en-US" dirty="0"/>
              <a:t>Extract POS using NLP tools such as </a:t>
            </a:r>
            <a:r>
              <a:rPr lang="en-US" dirty="0" err="1"/>
              <a:t>spaCy</a:t>
            </a:r>
            <a:r>
              <a:rPr lang="en-US" dirty="0"/>
              <a:t>, Stanford </a:t>
            </a:r>
            <a:r>
              <a:rPr lang="en-US" dirty="0" err="1"/>
              <a:t>CoreNLP</a:t>
            </a:r>
            <a:r>
              <a:rPr lang="en-US" dirty="0"/>
              <a:t> etc.</a:t>
            </a:r>
          </a:p>
          <a:p>
            <a:pPr marL="0" indent="0" defTabSz="685800">
              <a:lnSpc>
                <a:spcPct val="100000"/>
              </a:lnSpc>
              <a:spcBef>
                <a:spcPts val="0"/>
              </a:spcBef>
              <a:buNone/>
              <a:defRPr/>
            </a:pPr>
            <a:endParaRPr lang="en-US" dirty="0"/>
          </a:p>
        </p:txBody>
      </p:sp>
    </p:spTree>
    <p:extLst>
      <p:ext uri="{BB962C8B-B14F-4D97-AF65-F5344CB8AC3E}">
        <p14:creationId xmlns:p14="http://schemas.microsoft.com/office/powerpoint/2010/main" val="2113619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Semantics</a:t>
            </a:r>
          </a:p>
        </p:txBody>
      </p:sp>
      <p:sp>
        <p:nvSpPr>
          <p:cNvPr id="3" name="Content Placeholder 2"/>
          <p:cNvSpPr>
            <a:spLocks noGrp="1"/>
          </p:cNvSpPr>
          <p:nvPr>
            <p:ph idx="1"/>
          </p:nvPr>
        </p:nvSpPr>
        <p:spPr/>
        <p:txBody>
          <a:bodyPr>
            <a:normAutofit lnSpcReduction="10000"/>
          </a:bodyPr>
          <a:lstStyle/>
          <a:p>
            <a:r>
              <a:rPr lang="en-US" dirty="0"/>
              <a:t>Use entity recognizing and entity linking  APIs to extract entities.</a:t>
            </a:r>
          </a:p>
          <a:p>
            <a:endParaRPr lang="en-US" dirty="0"/>
          </a:p>
          <a:p>
            <a:r>
              <a:rPr lang="en-US" dirty="0"/>
              <a:t>Determine </a:t>
            </a:r>
            <a:r>
              <a:rPr lang="en-US" dirty="0" err="1"/>
              <a:t>Dbpedia</a:t>
            </a:r>
            <a:r>
              <a:rPr lang="en-US" dirty="0"/>
              <a:t> </a:t>
            </a:r>
            <a:r>
              <a:rPr lang="en-US" dirty="0" err="1"/>
              <a:t>URIs+properties</a:t>
            </a:r>
            <a:r>
              <a:rPr lang="en-US" dirty="0"/>
              <a:t>/</a:t>
            </a:r>
            <a:r>
              <a:rPr lang="en-US" dirty="0" err="1"/>
              <a:t>BabelNet</a:t>
            </a:r>
            <a:r>
              <a:rPr lang="en-US" dirty="0"/>
              <a:t> Sense/</a:t>
            </a:r>
            <a:r>
              <a:rPr lang="en-US" dirty="0" err="1"/>
              <a:t>Hypernyms</a:t>
            </a:r>
            <a:r>
              <a:rPr lang="en-US" dirty="0"/>
              <a:t> to extend the semantics.</a:t>
            </a:r>
          </a:p>
          <a:p>
            <a:endParaRPr lang="en-US" dirty="0"/>
          </a:p>
          <a:p>
            <a:r>
              <a:rPr lang="en-US" dirty="0"/>
              <a:t>Concatenate text + semantics.</a:t>
            </a:r>
          </a:p>
          <a:p>
            <a:endParaRPr lang="en-US" dirty="0"/>
          </a:p>
          <a:p>
            <a:r>
              <a:rPr lang="en-US" dirty="0"/>
              <a:t>Generate n-grams and pass on to binary classifier alongside statistical features to learn.</a:t>
            </a:r>
          </a:p>
        </p:txBody>
      </p:sp>
    </p:spTree>
    <p:extLst>
      <p:ext uri="{BB962C8B-B14F-4D97-AF65-F5344CB8AC3E}">
        <p14:creationId xmlns:p14="http://schemas.microsoft.com/office/powerpoint/2010/main" val="122090718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4454180"/>
            <a:ext cx="9144000" cy="24038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685800" y="1122363"/>
            <a:ext cx="7772400" cy="1897062"/>
          </a:xfrm>
        </p:spPr>
        <p:txBody>
          <a:bodyPr/>
          <a:lstStyle/>
          <a:p>
            <a:r>
              <a:rPr lang="en-GB" dirty="0"/>
              <a:t>Coffee Break</a:t>
            </a:r>
          </a:p>
        </p:txBody>
      </p:sp>
      <p:pic>
        <p:nvPicPr>
          <p:cNvPr id="3" name="Picture 24" descr="Image result for docke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032" y="5065648"/>
            <a:ext cx="1904567" cy="9522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4" descr="Image result for jupyter binde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25912" y="5230847"/>
            <a:ext cx="2324117" cy="62923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7"/>
          <p:cNvSpPr txBox="1">
            <a:spLocks/>
          </p:cNvSpPr>
          <p:nvPr/>
        </p:nvSpPr>
        <p:spPr>
          <a:xfrm>
            <a:off x="3499149" y="5230847"/>
            <a:ext cx="1950630"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800" i="1" dirty="0">
                <a:cs typeface="Roboto Light"/>
              </a:rPr>
              <a:t>or</a:t>
            </a:r>
          </a:p>
        </p:txBody>
      </p:sp>
      <p:pic>
        <p:nvPicPr>
          <p:cNvPr id="6" name="Picture 5" descr="Image result for github repo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18642" y="6287344"/>
            <a:ext cx="314974" cy="314974"/>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1518642" y="6198112"/>
            <a:ext cx="6216443" cy="50539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800" dirty="0"/>
              <a:t>Slides and Code: </a:t>
            </a:r>
            <a:r>
              <a:rPr lang="en-GB" sz="1800" dirty="0">
                <a:hlinkClick r:id="rId5"/>
              </a:rPr>
              <a:t>http://github.com/evhart/smasac-tutorial</a:t>
            </a:r>
            <a:r>
              <a:rPr lang="en-GB" sz="1800" dirty="0"/>
              <a:t> </a:t>
            </a:r>
          </a:p>
        </p:txBody>
      </p:sp>
      <p:sp>
        <p:nvSpPr>
          <p:cNvPr id="9" name="Rectangle 8"/>
          <p:cNvSpPr/>
          <p:nvPr/>
        </p:nvSpPr>
        <p:spPr>
          <a:xfrm>
            <a:off x="0" y="4454180"/>
            <a:ext cx="9144000" cy="2987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1"/>
          <p:cNvSpPr txBox="1">
            <a:spLocks/>
          </p:cNvSpPr>
          <p:nvPr/>
        </p:nvSpPr>
        <p:spPr>
          <a:xfrm>
            <a:off x="0" y="4472588"/>
            <a:ext cx="9143999" cy="280387"/>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1600" i="1" dirty="0" smtClean="0">
                <a:solidFill>
                  <a:schemeClr val="bg1"/>
                </a:solidFill>
              </a:rPr>
              <a:t>Technical support during the coffee break…</a:t>
            </a:r>
            <a:endParaRPr lang="en-GB" sz="1600" i="1" dirty="0">
              <a:solidFill>
                <a:schemeClr val="bg1"/>
              </a:solidFill>
            </a:endParaRPr>
          </a:p>
        </p:txBody>
      </p:sp>
    </p:spTree>
    <p:extLst>
      <p:ext uri="{BB962C8B-B14F-4D97-AF65-F5344CB8AC3E}">
        <p14:creationId xmlns:p14="http://schemas.microsoft.com/office/powerpoint/2010/main" val="33528132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Event Detection and Extraction</a:t>
            </a:r>
          </a:p>
        </p:txBody>
      </p:sp>
      <p:sp>
        <p:nvSpPr>
          <p:cNvPr id="3" name="Rectangle 2"/>
          <p:cNvSpPr/>
          <p:nvPr/>
        </p:nvSpPr>
        <p:spPr>
          <a:xfrm>
            <a:off x="1848408" y="4902822"/>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4" name="Rectangle 3"/>
          <p:cNvSpPr/>
          <p:nvPr/>
        </p:nvSpPr>
        <p:spPr>
          <a:xfrm>
            <a:off x="3951090" y="4902822"/>
            <a:ext cx="1065097" cy="610935"/>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5" name="Rectangle 4"/>
          <p:cNvSpPr/>
          <p:nvPr/>
        </p:nvSpPr>
        <p:spPr>
          <a:xfrm>
            <a:off x="6053772" y="4902822"/>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cxnSp>
        <p:nvCxnSpPr>
          <p:cNvPr id="6" name="Straight Arrow Connector 5"/>
          <p:cNvCxnSpPr>
            <a:stCxn id="3" idx="3"/>
            <a:endCxn id="4" idx="1"/>
          </p:cNvCxnSpPr>
          <p:nvPr/>
        </p:nvCxnSpPr>
        <p:spPr>
          <a:xfrm>
            <a:off x="2913505" y="5208290"/>
            <a:ext cx="103758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4" idx="3"/>
            <a:endCxn id="5" idx="1"/>
          </p:cNvCxnSpPr>
          <p:nvPr/>
        </p:nvCxnSpPr>
        <p:spPr>
          <a:xfrm>
            <a:off x="5016187" y="5208290"/>
            <a:ext cx="103758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Content Placeholder 7"/>
          <p:cNvSpPr txBox="1">
            <a:spLocks/>
          </p:cNvSpPr>
          <p:nvPr/>
        </p:nvSpPr>
        <p:spPr>
          <a:xfrm>
            <a:off x="1757640" y="5610895"/>
            <a:ext cx="1155865"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Gather</a:t>
            </a:r>
            <a:r>
              <a:rPr lang="en-GB" sz="1400" dirty="0">
                <a:cs typeface="Roboto Light"/>
              </a:rPr>
              <a:t> data from various information sources</a:t>
            </a:r>
          </a:p>
        </p:txBody>
      </p:sp>
      <p:sp>
        <p:nvSpPr>
          <p:cNvPr id="9" name="Content Placeholder 7"/>
          <p:cNvSpPr txBox="1">
            <a:spLocks/>
          </p:cNvSpPr>
          <p:nvPr/>
        </p:nvSpPr>
        <p:spPr>
          <a:xfrm>
            <a:off x="3687071" y="5610895"/>
            <a:ext cx="1593134"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Extract</a:t>
            </a:r>
            <a:r>
              <a:rPr lang="en-GB" sz="1400" dirty="0">
                <a:cs typeface="Roboto Light"/>
              </a:rPr>
              <a:t> key information, verify trustworthiness, classify, etc.</a:t>
            </a:r>
          </a:p>
        </p:txBody>
      </p:sp>
      <p:sp>
        <p:nvSpPr>
          <p:cNvPr id="10" name="Content Placeholder 7"/>
          <p:cNvSpPr txBox="1">
            <a:spLocks/>
          </p:cNvSpPr>
          <p:nvPr/>
        </p:nvSpPr>
        <p:spPr>
          <a:xfrm>
            <a:off x="6100116" y="5610895"/>
            <a:ext cx="1354566"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Connect </a:t>
            </a:r>
            <a:r>
              <a:rPr lang="en-GB" sz="1400" dirty="0">
                <a:cs typeface="Roboto Light"/>
              </a:rPr>
              <a:t>and</a:t>
            </a:r>
            <a:r>
              <a:rPr lang="en-GB" sz="1400" b="1" dirty="0">
                <a:cs typeface="Roboto Light"/>
              </a:rPr>
              <a:t> Visualise</a:t>
            </a:r>
            <a:r>
              <a:rPr lang="en-GB" sz="1400" dirty="0">
                <a:cs typeface="Roboto Light"/>
              </a:rPr>
              <a:t> information.</a:t>
            </a:r>
          </a:p>
        </p:txBody>
      </p:sp>
      <p:sp>
        <p:nvSpPr>
          <p:cNvPr id="11" name="Rectangle 10"/>
          <p:cNvSpPr/>
          <p:nvPr/>
        </p:nvSpPr>
        <p:spPr>
          <a:xfrm flipV="1">
            <a:off x="5571460" y="5610894"/>
            <a:ext cx="2927498" cy="9025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flipV="1">
            <a:off x="5016187" y="4659776"/>
            <a:ext cx="2927498" cy="9025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294571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E09107-4194-4BB3-9118-E9B9EDF2C558}"/>
              </a:ext>
            </a:extLst>
          </p:cNvPr>
          <p:cNvSpPr>
            <a:spLocks noGrp="1"/>
          </p:cNvSpPr>
          <p:nvPr>
            <p:ph type="title"/>
          </p:nvPr>
        </p:nvSpPr>
        <p:spPr/>
        <p:txBody>
          <a:bodyPr/>
          <a:lstStyle/>
          <a:p>
            <a:r>
              <a:rPr lang="en-US"/>
              <a:t>Simple Motivating Example</a:t>
            </a:r>
          </a:p>
        </p:txBody>
      </p:sp>
      <p:pic>
        <p:nvPicPr>
          <p:cNvPr id="4" name="Picture 3">
            <a:extLst>
              <a:ext uri="{FF2B5EF4-FFF2-40B4-BE49-F238E27FC236}">
                <a16:creationId xmlns:a16="http://schemas.microsoft.com/office/drawing/2014/main" xmlns="" id="{A2CCD1F4-74E1-4EA7-93C2-50DD90CBF94E}"/>
              </a:ext>
            </a:extLst>
          </p:cNvPr>
          <p:cNvPicPr>
            <a:picLocks noChangeAspect="1"/>
          </p:cNvPicPr>
          <p:nvPr/>
        </p:nvPicPr>
        <p:blipFill>
          <a:blip r:embed="rId2"/>
          <a:stretch>
            <a:fillRect/>
          </a:stretch>
        </p:blipFill>
        <p:spPr>
          <a:xfrm>
            <a:off x="357869" y="1957388"/>
            <a:ext cx="8532131" cy="3986212"/>
          </a:xfrm>
          <a:prstGeom prst="rect">
            <a:avLst/>
          </a:prstGeom>
        </p:spPr>
      </p:pic>
    </p:spTree>
    <p:extLst>
      <p:ext uri="{BB962C8B-B14F-4D97-AF65-F5344CB8AC3E}">
        <p14:creationId xmlns:p14="http://schemas.microsoft.com/office/powerpoint/2010/main" val="1012882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365126"/>
            <a:ext cx="8515350" cy="1325563"/>
          </a:xfrm>
        </p:spPr>
        <p:txBody>
          <a:bodyPr/>
          <a:lstStyle/>
          <a:p>
            <a:r>
              <a:rPr lang="en-US"/>
              <a:t>(More Complex) Motivating 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5383" y="3266958"/>
            <a:ext cx="5064078" cy="1642404"/>
          </a:xfrm>
        </p:spPr>
      </p:pic>
      <p:cxnSp>
        <p:nvCxnSpPr>
          <p:cNvPr id="5" name="Straight Arrow Connector 4">
            <a:extLst>
              <a:ext uri="{FF2B5EF4-FFF2-40B4-BE49-F238E27FC236}">
                <a16:creationId xmlns:a16="http://schemas.microsoft.com/office/drawing/2014/main" xmlns="" id="{F462F756-659C-4710-82DE-942B1B17E5B8}"/>
              </a:ext>
            </a:extLst>
          </p:cNvPr>
          <p:cNvCxnSpPr>
            <a:cxnSpLocks/>
            <a:stCxn id="9" idx="1"/>
          </p:cNvCxnSpPr>
          <p:nvPr/>
        </p:nvCxnSpPr>
        <p:spPr>
          <a:xfrm flipH="1">
            <a:off x="3214037" y="2880640"/>
            <a:ext cx="3227858" cy="7492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xmlns="" id="{2EB44B3D-A1BD-41F6-A459-EE6FE6AAF2B4}"/>
              </a:ext>
            </a:extLst>
          </p:cNvPr>
          <p:cNvCxnSpPr>
            <a:cxnSpLocks/>
            <a:stCxn id="10" idx="1"/>
          </p:cNvCxnSpPr>
          <p:nvPr/>
        </p:nvCxnSpPr>
        <p:spPr>
          <a:xfrm flipH="1" flipV="1">
            <a:off x="3821919" y="4720103"/>
            <a:ext cx="2376960" cy="447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4BC24041-891F-4770-8AA2-5EE9E1E12059}"/>
              </a:ext>
            </a:extLst>
          </p:cNvPr>
          <p:cNvSpPr txBox="1"/>
          <p:nvPr/>
        </p:nvSpPr>
        <p:spPr>
          <a:xfrm>
            <a:off x="6441895" y="2649807"/>
            <a:ext cx="2043829" cy="461665"/>
          </a:xfrm>
          <a:prstGeom prst="rect">
            <a:avLst/>
          </a:prstGeom>
          <a:noFill/>
        </p:spPr>
        <p:txBody>
          <a:bodyPr wrap="none" rtlCol="0">
            <a:spAutoFit/>
          </a:bodyPr>
          <a:lstStyle/>
          <a:p>
            <a:r>
              <a:rPr lang="en-US" sz="2400"/>
              <a:t>Event 1 anchor</a:t>
            </a:r>
          </a:p>
        </p:txBody>
      </p:sp>
      <p:sp>
        <p:nvSpPr>
          <p:cNvPr id="10" name="TextBox 9">
            <a:extLst>
              <a:ext uri="{FF2B5EF4-FFF2-40B4-BE49-F238E27FC236}">
                <a16:creationId xmlns:a16="http://schemas.microsoft.com/office/drawing/2014/main" xmlns="" id="{A4884E0B-0E26-42F8-A8BC-8ABAE815804F}"/>
              </a:ext>
            </a:extLst>
          </p:cNvPr>
          <p:cNvSpPr txBox="1"/>
          <p:nvPr/>
        </p:nvSpPr>
        <p:spPr>
          <a:xfrm>
            <a:off x="6198879" y="4936688"/>
            <a:ext cx="2043829" cy="461665"/>
          </a:xfrm>
          <a:prstGeom prst="rect">
            <a:avLst/>
          </a:prstGeom>
          <a:noFill/>
        </p:spPr>
        <p:txBody>
          <a:bodyPr wrap="none" rtlCol="0">
            <a:spAutoFit/>
          </a:bodyPr>
          <a:lstStyle/>
          <a:p>
            <a:r>
              <a:rPr lang="en-US" sz="2400"/>
              <a:t>Event 2 anchor</a:t>
            </a:r>
          </a:p>
        </p:txBody>
      </p:sp>
      <p:sp>
        <p:nvSpPr>
          <p:cNvPr id="11" name="TextBox 10">
            <a:extLst>
              <a:ext uri="{FF2B5EF4-FFF2-40B4-BE49-F238E27FC236}">
                <a16:creationId xmlns:a16="http://schemas.microsoft.com/office/drawing/2014/main" xmlns="" id="{DECCFEC6-9813-4E58-B12C-F055AF0312C0}"/>
              </a:ext>
            </a:extLst>
          </p:cNvPr>
          <p:cNvSpPr txBox="1"/>
          <p:nvPr/>
        </p:nvSpPr>
        <p:spPr>
          <a:xfrm>
            <a:off x="1460501" y="5766088"/>
            <a:ext cx="6162713" cy="584775"/>
          </a:xfrm>
          <a:prstGeom prst="rect">
            <a:avLst/>
          </a:prstGeom>
          <a:noFill/>
        </p:spPr>
        <p:txBody>
          <a:bodyPr wrap="none" rtlCol="0">
            <a:spAutoFit/>
          </a:bodyPr>
          <a:lstStyle/>
          <a:p>
            <a:r>
              <a:rPr lang="en-US" sz="3200">
                <a:solidFill>
                  <a:srgbClr val="7030A0"/>
                </a:solidFill>
              </a:rPr>
              <a:t>Event 1 provides </a:t>
            </a:r>
            <a:r>
              <a:rPr lang="en-US" sz="3200" b="1">
                <a:solidFill>
                  <a:srgbClr val="7030A0"/>
                </a:solidFill>
              </a:rPr>
              <a:t>context</a:t>
            </a:r>
            <a:r>
              <a:rPr lang="en-US" sz="3200">
                <a:solidFill>
                  <a:srgbClr val="7030A0"/>
                </a:solidFill>
              </a:rPr>
              <a:t> for Event 2</a:t>
            </a:r>
          </a:p>
        </p:txBody>
      </p:sp>
      <p:sp>
        <p:nvSpPr>
          <p:cNvPr id="15" name="TextBox 14">
            <a:extLst>
              <a:ext uri="{FF2B5EF4-FFF2-40B4-BE49-F238E27FC236}">
                <a16:creationId xmlns:a16="http://schemas.microsoft.com/office/drawing/2014/main" xmlns="" id="{63849605-0246-411E-A2F1-308CC50FEB7C}"/>
              </a:ext>
            </a:extLst>
          </p:cNvPr>
          <p:cNvSpPr txBox="1"/>
          <p:nvPr/>
        </p:nvSpPr>
        <p:spPr>
          <a:xfrm>
            <a:off x="1527215" y="2055362"/>
            <a:ext cx="5911747" cy="461665"/>
          </a:xfrm>
          <a:prstGeom prst="rect">
            <a:avLst/>
          </a:prstGeom>
          <a:noFill/>
        </p:spPr>
        <p:txBody>
          <a:bodyPr wrap="none" rtlCol="0">
            <a:spAutoFit/>
          </a:bodyPr>
          <a:lstStyle/>
          <a:p>
            <a:r>
              <a:rPr lang="en-US" sz="2400" i="1"/>
              <a:t>Entities and spatio-temporal info are italicized</a:t>
            </a:r>
          </a:p>
        </p:txBody>
      </p:sp>
    </p:spTree>
    <p:extLst>
      <p:ext uri="{BB962C8B-B14F-4D97-AF65-F5344CB8AC3E}">
        <p14:creationId xmlns:p14="http://schemas.microsoft.com/office/powerpoint/2010/main" val="6282557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 Example Workflow</a:t>
            </a:r>
            <a:endParaRPr lang="en-US" dirty="0"/>
          </a:p>
        </p:txBody>
      </p:sp>
      <p:sp>
        <p:nvSpPr>
          <p:cNvPr id="3" name="Content Placeholder 2"/>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A5FA5E3F-93A3-49D6-87CB-54DA033C241C}"/>
              </a:ext>
            </a:extLst>
          </p:cNvPr>
          <p:cNvPicPr>
            <a:picLocks noChangeAspect="1"/>
          </p:cNvPicPr>
          <p:nvPr/>
        </p:nvPicPr>
        <p:blipFill>
          <a:blip r:embed="rId2"/>
          <a:stretch>
            <a:fillRect/>
          </a:stretch>
        </p:blipFill>
        <p:spPr>
          <a:xfrm>
            <a:off x="736600" y="1690689"/>
            <a:ext cx="7505700" cy="4783985"/>
          </a:xfrm>
          <a:prstGeom prst="rect">
            <a:avLst/>
          </a:prstGeom>
        </p:spPr>
      </p:pic>
    </p:spTree>
    <p:extLst>
      <p:ext uri="{BB962C8B-B14F-4D97-AF65-F5344CB8AC3E}">
        <p14:creationId xmlns:p14="http://schemas.microsoft.com/office/powerpoint/2010/main" val="56928361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CF79A2-9503-4AD1-9E75-1E1A5C90BD69}"/>
              </a:ext>
            </a:extLst>
          </p:cNvPr>
          <p:cNvSpPr>
            <a:spLocks noGrp="1"/>
          </p:cNvSpPr>
          <p:nvPr>
            <p:ph type="title"/>
          </p:nvPr>
        </p:nvSpPr>
        <p:spPr/>
        <p:txBody>
          <a:bodyPr/>
          <a:lstStyle/>
          <a:p>
            <a:r>
              <a:rPr lang="en-US"/>
              <a:t>A Second Workflow</a:t>
            </a:r>
          </a:p>
        </p:txBody>
      </p:sp>
      <p:pic>
        <p:nvPicPr>
          <p:cNvPr id="5" name="Picture 4">
            <a:extLst>
              <a:ext uri="{FF2B5EF4-FFF2-40B4-BE49-F238E27FC236}">
                <a16:creationId xmlns:a16="http://schemas.microsoft.com/office/drawing/2014/main" xmlns="" id="{0FC4BCA5-E0C5-4BB0-88EE-29E619BEB388}"/>
              </a:ext>
            </a:extLst>
          </p:cNvPr>
          <p:cNvPicPr>
            <a:picLocks noChangeAspect="1"/>
          </p:cNvPicPr>
          <p:nvPr/>
        </p:nvPicPr>
        <p:blipFill>
          <a:blip r:embed="rId2"/>
          <a:stretch>
            <a:fillRect/>
          </a:stretch>
        </p:blipFill>
        <p:spPr>
          <a:xfrm>
            <a:off x="628650" y="1817689"/>
            <a:ext cx="7547943" cy="4735511"/>
          </a:xfrm>
          <a:prstGeom prst="rect">
            <a:avLst/>
          </a:prstGeom>
        </p:spPr>
      </p:pic>
    </p:spTree>
    <p:extLst>
      <p:ext uri="{BB962C8B-B14F-4D97-AF65-F5344CB8AC3E}">
        <p14:creationId xmlns:p14="http://schemas.microsoft.com/office/powerpoint/2010/main" val="367372729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B083CC-4209-47D3-8AFB-A755190E41BB}"/>
              </a:ext>
            </a:extLst>
          </p:cNvPr>
          <p:cNvSpPr>
            <a:spLocks noGrp="1"/>
          </p:cNvSpPr>
          <p:nvPr>
            <p:ph type="title"/>
          </p:nvPr>
        </p:nvSpPr>
        <p:spPr/>
        <p:txBody>
          <a:bodyPr/>
          <a:lstStyle/>
          <a:p>
            <a:r>
              <a:rPr lang="en-US"/>
              <a:t>Classification of Techniques</a:t>
            </a:r>
          </a:p>
        </p:txBody>
      </p:sp>
      <p:sp>
        <p:nvSpPr>
          <p:cNvPr id="3" name="Content Placeholder 2">
            <a:extLst>
              <a:ext uri="{FF2B5EF4-FFF2-40B4-BE49-F238E27FC236}">
                <a16:creationId xmlns:a16="http://schemas.microsoft.com/office/drawing/2014/main" xmlns="" id="{21A045AF-1B0C-473F-B2BD-16CC029381CC}"/>
              </a:ext>
            </a:extLst>
          </p:cNvPr>
          <p:cNvSpPr>
            <a:spLocks noGrp="1"/>
          </p:cNvSpPr>
          <p:nvPr>
            <p:ph idx="1"/>
          </p:nvPr>
        </p:nvSpPr>
        <p:spPr>
          <a:xfrm>
            <a:off x="444501" y="1857557"/>
            <a:ext cx="3924299" cy="2239748"/>
          </a:xfrm>
        </p:spPr>
        <p:txBody>
          <a:bodyPr>
            <a:normAutofit fontScale="92500" lnSpcReduction="20000"/>
          </a:bodyPr>
          <a:lstStyle/>
          <a:p>
            <a:r>
              <a:rPr lang="en-US"/>
              <a:t>Data-driven event extraction</a:t>
            </a:r>
          </a:p>
          <a:p>
            <a:pPr lvl="1"/>
            <a:r>
              <a:rPr lang="en-US"/>
              <a:t>Supervised machine learning models</a:t>
            </a:r>
          </a:p>
          <a:p>
            <a:pPr lvl="1"/>
            <a:r>
              <a:rPr lang="en-US"/>
              <a:t>Clustering</a:t>
            </a:r>
          </a:p>
          <a:p>
            <a:pPr lvl="1"/>
            <a:r>
              <a:rPr lang="en-US"/>
              <a:t>Inference models</a:t>
            </a:r>
          </a:p>
          <a:p>
            <a:pPr lvl="1"/>
            <a:r>
              <a:rPr lang="en-US">
                <a:solidFill>
                  <a:srgbClr val="FF0000"/>
                </a:solidFill>
              </a:rPr>
              <a:t>Drawbacks?</a:t>
            </a:r>
          </a:p>
        </p:txBody>
      </p:sp>
      <p:sp>
        <p:nvSpPr>
          <p:cNvPr id="4" name="Content Placeholder 2">
            <a:extLst>
              <a:ext uri="{FF2B5EF4-FFF2-40B4-BE49-F238E27FC236}">
                <a16:creationId xmlns:a16="http://schemas.microsoft.com/office/drawing/2014/main" xmlns="" id="{560166D7-7B6D-4B68-B8AE-1C1CC6E70202}"/>
              </a:ext>
            </a:extLst>
          </p:cNvPr>
          <p:cNvSpPr txBox="1">
            <a:spLocks/>
          </p:cNvSpPr>
          <p:nvPr/>
        </p:nvSpPr>
        <p:spPr>
          <a:xfrm>
            <a:off x="4947852" y="1776197"/>
            <a:ext cx="3681798" cy="223974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Knowledge-driven event extraction</a:t>
            </a:r>
          </a:p>
          <a:p>
            <a:pPr lvl="1"/>
            <a:r>
              <a:rPr lang="en-US"/>
              <a:t>Lexico-syntactic patterns</a:t>
            </a:r>
          </a:p>
          <a:p>
            <a:pPr lvl="1"/>
            <a:r>
              <a:rPr lang="en-US"/>
              <a:t>Domain expertise</a:t>
            </a:r>
          </a:p>
          <a:p>
            <a:pPr lvl="1"/>
            <a:r>
              <a:rPr lang="en-US"/>
              <a:t>Knowledge bases</a:t>
            </a:r>
          </a:p>
          <a:p>
            <a:pPr lvl="1"/>
            <a:r>
              <a:rPr lang="en-US">
                <a:solidFill>
                  <a:srgbClr val="FF0000"/>
                </a:solidFill>
              </a:rPr>
              <a:t>Drawbacks?</a:t>
            </a:r>
          </a:p>
        </p:txBody>
      </p:sp>
      <p:sp>
        <p:nvSpPr>
          <p:cNvPr id="5" name="Arrow: Right 4">
            <a:extLst>
              <a:ext uri="{FF2B5EF4-FFF2-40B4-BE49-F238E27FC236}">
                <a16:creationId xmlns:a16="http://schemas.microsoft.com/office/drawing/2014/main" xmlns="" id="{D1E8C985-9E37-43C2-AD20-259A38EF2B2D}"/>
              </a:ext>
            </a:extLst>
          </p:cNvPr>
          <p:cNvSpPr/>
          <p:nvPr/>
        </p:nvSpPr>
        <p:spPr>
          <a:xfrm rot="1980029">
            <a:off x="1504940" y="4589115"/>
            <a:ext cx="2168491" cy="2151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Content Placeholder 2">
            <a:extLst>
              <a:ext uri="{FF2B5EF4-FFF2-40B4-BE49-F238E27FC236}">
                <a16:creationId xmlns:a16="http://schemas.microsoft.com/office/drawing/2014/main" xmlns="" id="{5DE865FC-39D0-4B3E-808A-72F7CCD94CD8}"/>
              </a:ext>
            </a:extLst>
          </p:cNvPr>
          <p:cNvSpPr txBox="1">
            <a:spLocks/>
          </p:cNvSpPr>
          <p:nvPr/>
        </p:nvSpPr>
        <p:spPr>
          <a:xfrm>
            <a:off x="3366608" y="5407229"/>
            <a:ext cx="3182481" cy="762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t>Hybrid systems</a:t>
            </a:r>
            <a:endParaRPr lang="en-US">
              <a:solidFill>
                <a:srgbClr val="FF0000"/>
              </a:solidFill>
            </a:endParaRPr>
          </a:p>
        </p:txBody>
      </p:sp>
      <p:sp>
        <p:nvSpPr>
          <p:cNvPr id="8" name="Arrow: Right 7">
            <a:extLst>
              <a:ext uri="{FF2B5EF4-FFF2-40B4-BE49-F238E27FC236}">
                <a16:creationId xmlns:a16="http://schemas.microsoft.com/office/drawing/2014/main" xmlns="" id="{3AB65389-B784-4AB6-BC15-A38C68139767}"/>
              </a:ext>
            </a:extLst>
          </p:cNvPr>
          <p:cNvSpPr/>
          <p:nvPr/>
        </p:nvSpPr>
        <p:spPr>
          <a:xfrm rot="8666486">
            <a:off x="5012476" y="4626407"/>
            <a:ext cx="2168491" cy="2151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4699591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Hands-on</a:t>
            </a:r>
          </a:p>
        </p:txBody>
      </p:sp>
      <p:sp>
        <p:nvSpPr>
          <p:cNvPr id="3" name="Content Placeholder 2"/>
          <p:cNvSpPr>
            <a:spLocks noGrp="1"/>
          </p:cNvSpPr>
          <p:nvPr>
            <p:ph type="subTitle" idx="1"/>
          </p:nvPr>
        </p:nvSpPr>
        <p:spPr/>
        <p:txBody>
          <a:bodyPr/>
          <a:lstStyle/>
          <a:p>
            <a:r>
              <a:rPr lang="en-US" dirty="0"/>
              <a:t>(Presently, could change) Yang and Mitchell’s work on joint event-entity extraction</a:t>
            </a:r>
          </a:p>
        </p:txBody>
      </p:sp>
    </p:spTree>
    <p:extLst>
      <p:ext uri="{BB962C8B-B14F-4D97-AF65-F5344CB8AC3E}">
        <p14:creationId xmlns:p14="http://schemas.microsoft.com/office/powerpoint/2010/main" val="7859585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Social Media (1)</a:t>
            </a:r>
          </a:p>
        </p:txBody>
      </p:sp>
      <p:sp>
        <p:nvSpPr>
          <p:cNvPr id="16" name="Content Placeholder 7"/>
          <p:cNvSpPr txBox="1">
            <a:spLocks/>
          </p:cNvSpPr>
          <p:nvPr/>
        </p:nvSpPr>
        <p:spPr>
          <a:xfrm>
            <a:off x="628650" y="1482274"/>
            <a:ext cx="8049005"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t>Social media consist of web technologies and platforms that </a:t>
            </a:r>
            <a:r>
              <a:rPr lang="en-GB" sz="1600" b="1" dirty="0"/>
              <a:t>enable people to interact and engage</a:t>
            </a:r>
            <a:r>
              <a:rPr lang="en-GB" sz="1600" dirty="0"/>
              <a:t> by creating content in a conversational and participatory manner</a:t>
            </a:r>
          </a:p>
          <a:p>
            <a:pPr marL="0" indent="0">
              <a:buNone/>
            </a:pPr>
            <a:endParaRPr lang="en-GB" sz="1600" dirty="0"/>
          </a:p>
          <a:p>
            <a:pPr marL="0" indent="0">
              <a:buNone/>
            </a:pPr>
            <a:r>
              <a:rPr lang="en-GB" sz="1600" dirty="0"/>
              <a:t>Social web applications are created to </a:t>
            </a:r>
            <a:r>
              <a:rPr lang="en-GB" sz="1600" b="1" dirty="0"/>
              <a:t>encourage communication between people</a:t>
            </a:r>
            <a:r>
              <a:rPr lang="en-GB" sz="1600" dirty="0"/>
              <a:t>, they tend to have some of the following attributes: </a:t>
            </a:r>
          </a:p>
          <a:p>
            <a:pPr>
              <a:buFontTx/>
              <a:buChar char="-"/>
            </a:pPr>
            <a:r>
              <a:rPr lang="en-GB" sz="1600" b="1" dirty="0"/>
              <a:t>Identity</a:t>
            </a:r>
            <a:r>
              <a:rPr lang="en-GB" sz="1600" dirty="0"/>
              <a:t>: who are you? (e.g., Facebook) </a:t>
            </a:r>
          </a:p>
          <a:p>
            <a:pPr>
              <a:buFontTx/>
              <a:buChar char="-"/>
            </a:pPr>
            <a:r>
              <a:rPr lang="en-GB" sz="1600" b="1" dirty="0"/>
              <a:t>Reputation</a:t>
            </a:r>
            <a:r>
              <a:rPr lang="en-GB" sz="1600" dirty="0"/>
              <a:t>: what do people think you stand for? (e.g. LinkedIn) </a:t>
            </a:r>
          </a:p>
          <a:p>
            <a:pPr>
              <a:buFontTx/>
              <a:buChar char="-"/>
            </a:pPr>
            <a:r>
              <a:rPr lang="en-GB" sz="1600" b="1" dirty="0"/>
              <a:t>Presence</a:t>
            </a:r>
            <a:r>
              <a:rPr lang="en-GB" sz="1600" dirty="0"/>
              <a:t>: where are you? (e.g., Four Square) </a:t>
            </a:r>
          </a:p>
          <a:p>
            <a:pPr>
              <a:buFontTx/>
              <a:buChar char="-"/>
            </a:pPr>
            <a:r>
              <a:rPr lang="en-GB" sz="1600" b="1" dirty="0"/>
              <a:t>Relationships</a:t>
            </a:r>
            <a:r>
              <a:rPr lang="en-GB" sz="1600" dirty="0"/>
              <a:t>: who are you connected with? who do you trust? (e.g., Facebook) </a:t>
            </a:r>
          </a:p>
          <a:p>
            <a:pPr>
              <a:buFontTx/>
              <a:buChar char="-"/>
            </a:pPr>
            <a:r>
              <a:rPr lang="en-GB" sz="1600" b="1" dirty="0"/>
              <a:t>Groups</a:t>
            </a:r>
            <a:r>
              <a:rPr lang="en-GB" sz="1600" dirty="0"/>
              <a:t>: how do you organize your connections? </a:t>
            </a:r>
          </a:p>
          <a:p>
            <a:pPr>
              <a:buFontTx/>
              <a:buChar char="-"/>
            </a:pPr>
            <a:r>
              <a:rPr lang="en-GB" sz="1600" b="1" dirty="0"/>
              <a:t>Conversations</a:t>
            </a:r>
            <a:r>
              <a:rPr lang="en-GB" sz="1600" dirty="0"/>
              <a:t>: what do you discuss with others? (e.g., Reddit).</a:t>
            </a:r>
          </a:p>
          <a:p>
            <a:pPr>
              <a:buFontTx/>
              <a:buChar char="-"/>
            </a:pPr>
            <a:r>
              <a:rPr lang="en-GB" sz="1600" b="1" dirty="0"/>
              <a:t>Sharing</a:t>
            </a:r>
            <a:r>
              <a:rPr lang="en-GB" sz="1600" dirty="0"/>
              <a:t>: what content do you make available for others to interact with? </a:t>
            </a:r>
          </a:p>
        </p:txBody>
      </p:sp>
      <p:pic>
        <p:nvPicPr>
          <p:cNvPr id="52" name="Picture 6" descr="Image result for social m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795" y="4948541"/>
            <a:ext cx="5029101" cy="1299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80592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37C631-3420-40A0-B136-850967FD898E}"/>
              </a:ext>
            </a:extLst>
          </p:cNvPr>
          <p:cNvSpPr>
            <a:spLocks noGrp="1"/>
          </p:cNvSpPr>
          <p:nvPr>
            <p:ph type="title"/>
          </p:nvPr>
        </p:nvSpPr>
        <p:spPr/>
        <p:txBody>
          <a:bodyPr/>
          <a:lstStyle/>
          <a:p>
            <a:r>
              <a:rPr lang="en-US"/>
              <a:t>Open Research Issues</a:t>
            </a:r>
          </a:p>
        </p:txBody>
      </p:sp>
      <p:sp>
        <p:nvSpPr>
          <p:cNvPr id="3" name="Content Placeholder 2">
            <a:extLst>
              <a:ext uri="{FF2B5EF4-FFF2-40B4-BE49-F238E27FC236}">
                <a16:creationId xmlns:a16="http://schemas.microsoft.com/office/drawing/2014/main" xmlns="" id="{F1CD4C0B-C44A-44A7-B3C4-2460C4A5D01B}"/>
              </a:ext>
            </a:extLst>
          </p:cNvPr>
          <p:cNvSpPr>
            <a:spLocks noGrp="1"/>
          </p:cNvSpPr>
          <p:nvPr>
            <p:ph idx="1"/>
          </p:nvPr>
        </p:nvSpPr>
        <p:spPr/>
        <p:txBody>
          <a:bodyPr>
            <a:normAutofit fontScale="92500" lnSpcReduction="10000"/>
          </a:bodyPr>
          <a:lstStyle/>
          <a:p>
            <a:r>
              <a:rPr lang="en-US"/>
              <a:t>Context-based advantages of data-driven, knowledge-driven or hybrid approaches</a:t>
            </a:r>
          </a:p>
          <a:p>
            <a:r>
              <a:rPr lang="en-US"/>
              <a:t>Understanding the limitations of specific event extraction techniques</a:t>
            </a:r>
          </a:p>
          <a:p>
            <a:r>
              <a:rPr lang="en-US"/>
              <a:t>The domain-dependency of event extraction procedures, affecting both their flexibility and effectiveness</a:t>
            </a:r>
          </a:p>
          <a:p>
            <a:r>
              <a:rPr lang="en-US"/>
              <a:t>The scalability of event extraction approaches when dealing with Big Data</a:t>
            </a:r>
          </a:p>
          <a:p>
            <a:r>
              <a:rPr lang="en-US"/>
              <a:t>The complexity of extracted events</a:t>
            </a:r>
          </a:p>
          <a:p>
            <a:r>
              <a:rPr lang="en-US">
                <a:solidFill>
                  <a:srgbClr val="7030A0"/>
                </a:solidFill>
              </a:rPr>
              <a:t>Extraction from noisy sources like Twitter</a:t>
            </a:r>
          </a:p>
        </p:txBody>
      </p:sp>
    </p:spTree>
    <p:extLst>
      <p:ext uri="{BB962C8B-B14F-4D97-AF65-F5344CB8AC3E}">
        <p14:creationId xmlns:p14="http://schemas.microsoft.com/office/powerpoint/2010/main" val="8741421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9F0914-9F89-48D5-A04A-EB8506D20677}"/>
              </a:ext>
            </a:extLst>
          </p:cNvPr>
          <p:cNvSpPr>
            <a:spLocks noGrp="1"/>
          </p:cNvSpPr>
          <p:nvPr>
            <p:ph type="title"/>
          </p:nvPr>
        </p:nvSpPr>
        <p:spPr>
          <a:xfrm>
            <a:off x="289560" y="365126"/>
            <a:ext cx="8686800" cy="1325563"/>
          </a:xfrm>
        </p:spPr>
        <p:txBody>
          <a:bodyPr/>
          <a:lstStyle/>
          <a:p>
            <a:r>
              <a:rPr lang="en-US"/>
              <a:t>Event Detection in Twitter: Examples</a:t>
            </a:r>
          </a:p>
        </p:txBody>
      </p:sp>
      <p:pic>
        <p:nvPicPr>
          <p:cNvPr id="4" name="Picture 3">
            <a:extLst>
              <a:ext uri="{FF2B5EF4-FFF2-40B4-BE49-F238E27FC236}">
                <a16:creationId xmlns:a16="http://schemas.microsoft.com/office/drawing/2014/main" xmlns="" id="{E261DDE0-9900-4A81-8319-30D1EC0E078F}"/>
              </a:ext>
            </a:extLst>
          </p:cNvPr>
          <p:cNvPicPr>
            <a:picLocks noChangeAspect="1"/>
          </p:cNvPicPr>
          <p:nvPr/>
        </p:nvPicPr>
        <p:blipFill>
          <a:blip r:embed="rId2"/>
          <a:stretch>
            <a:fillRect/>
          </a:stretch>
        </p:blipFill>
        <p:spPr>
          <a:xfrm>
            <a:off x="628649" y="1690689"/>
            <a:ext cx="7631431" cy="1209861"/>
          </a:xfrm>
          <a:prstGeom prst="rect">
            <a:avLst/>
          </a:prstGeom>
        </p:spPr>
      </p:pic>
      <p:sp>
        <p:nvSpPr>
          <p:cNvPr id="5" name="Rectangle 4">
            <a:extLst>
              <a:ext uri="{FF2B5EF4-FFF2-40B4-BE49-F238E27FC236}">
                <a16:creationId xmlns:a16="http://schemas.microsoft.com/office/drawing/2014/main" xmlns="" id="{D5F8127B-3EAF-4D79-B961-9CDCF5DA2CA6}"/>
              </a:ext>
            </a:extLst>
          </p:cNvPr>
          <p:cNvSpPr/>
          <p:nvPr/>
        </p:nvSpPr>
        <p:spPr>
          <a:xfrm>
            <a:off x="735330" y="3295596"/>
            <a:ext cx="8012430" cy="1200329"/>
          </a:xfrm>
          <a:prstGeom prst="rect">
            <a:avLst/>
          </a:prstGeom>
        </p:spPr>
        <p:txBody>
          <a:bodyPr wrap="square">
            <a:spAutoFit/>
          </a:bodyPr>
          <a:lstStyle/>
          <a:p>
            <a:r>
              <a:rPr lang="en-US" sz="2400" dirty="0"/>
              <a:t>RT @Stump4TrumpPAC: These are the 58 people killed in the Las Vegas massacre, the deadliest mass shooting in modern U.S. history.. 💐🙏🏻 http…</a:t>
            </a:r>
          </a:p>
        </p:txBody>
      </p:sp>
      <p:sp>
        <p:nvSpPr>
          <p:cNvPr id="6" name="Rectangle 5">
            <a:extLst>
              <a:ext uri="{FF2B5EF4-FFF2-40B4-BE49-F238E27FC236}">
                <a16:creationId xmlns:a16="http://schemas.microsoft.com/office/drawing/2014/main" xmlns="" id="{1B041536-BBFD-40FB-8C12-11420F37DDEA}"/>
              </a:ext>
            </a:extLst>
          </p:cNvPr>
          <p:cNvSpPr/>
          <p:nvPr/>
        </p:nvSpPr>
        <p:spPr>
          <a:xfrm>
            <a:off x="735330" y="4819140"/>
            <a:ext cx="8016239" cy="1200329"/>
          </a:xfrm>
          <a:prstGeom prst="rect">
            <a:avLst/>
          </a:prstGeom>
        </p:spPr>
        <p:txBody>
          <a:bodyPr wrap="square">
            <a:spAutoFit/>
          </a:bodyPr>
          <a:lstStyle/>
          <a:p>
            <a:r>
              <a:rPr lang="en-US" sz="2400" dirty="0"/>
              <a:t>RT @</a:t>
            </a:r>
            <a:r>
              <a:rPr lang="en-US" sz="2400" dirty="0" err="1"/>
              <a:t>dragoner_JP</a:t>
            </a:r>
            <a:r>
              <a:rPr lang="en-US" sz="2400" dirty="0"/>
              <a:t>: うげえ……「ラスベガス銃撃の(カナダ人)犠牲者が巨額の医療費に直面」→ Las Vegas shooting victims facing large medical bills https://</a:t>
            </a:r>
            <a:r>
              <a:rPr lang="en-US" sz="2400" dirty="0" err="1"/>
              <a:t>t.co</a:t>
            </a:r>
            <a:r>
              <a:rPr lang="en-US" sz="2400" dirty="0"/>
              <a:t>/1F3bgH17Jv</a:t>
            </a:r>
          </a:p>
        </p:txBody>
      </p:sp>
    </p:spTree>
    <p:extLst>
      <p:ext uri="{BB962C8B-B14F-4D97-AF65-F5344CB8AC3E}">
        <p14:creationId xmlns:p14="http://schemas.microsoft.com/office/powerpoint/2010/main" val="155699514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050" y="603252"/>
            <a:ext cx="8743950" cy="1325563"/>
          </a:xfrm>
        </p:spPr>
        <p:txBody>
          <a:bodyPr/>
          <a:lstStyle/>
          <a:p>
            <a:r>
              <a:rPr lang="en-US"/>
              <a:t>Event Detection in Twitter: A Taxonomy of Techniques</a:t>
            </a:r>
            <a:endParaRPr lang="en-US" dirty="0"/>
          </a:p>
        </p:txBody>
      </p:sp>
      <p:pic>
        <p:nvPicPr>
          <p:cNvPr id="4" name="Picture 3">
            <a:extLst>
              <a:ext uri="{FF2B5EF4-FFF2-40B4-BE49-F238E27FC236}">
                <a16:creationId xmlns:a16="http://schemas.microsoft.com/office/drawing/2014/main" xmlns="" id="{0B14148A-CDBC-4010-8E64-009C4BA6BA7A}"/>
              </a:ext>
            </a:extLst>
          </p:cNvPr>
          <p:cNvPicPr>
            <a:picLocks noChangeAspect="1"/>
          </p:cNvPicPr>
          <p:nvPr/>
        </p:nvPicPr>
        <p:blipFill>
          <a:blip r:embed="rId2"/>
          <a:stretch>
            <a:fillRect/>
          </a:stretch>
        </p:blipFill>
        <p:spPr>
          <a:xfrm>
            <a:off x="146050" y="2233614"/>
            <a:ext cx="8455250" cy="4141785"/>
          </a:xfrm>
          <a:prstGeom prst="rect">
            <a:avLst/>
          </a:prstGeom>
        </p:spPr>
      </p:pic>
    </p:spTree>
    <p:extLst>
      <p:ext uri="{BB962C8B-B14F-4D97-AF65-F5344CB8AC3E}">
        <p14:creationId xmlns:p14="http://schemas.microsoft.com/office/powerpoint/2010/main" val="35101137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EA10E8-179C-48CA-A962-83AC7A417653}"/>
              </a:ext>
            </a:extLst>
          </p:cNvPr>
          <p:cNvSpPr>
            <a:spLocks noGrp="1"/>
          </p:cNvSpPr>
          <p:nvPr>
            <p:ph type="title"/>
          </p:nvPr>
        </p:nvSpPr>
        <p:spPr/>
        <p:txBody>
          <a:bodyPr/>
          <a:lstStyle/>
          <a:p>
            <a:r>
              <a:rPr lang="en-US"/>
              <a:t>Detection Techniques and Feature Representation</a:t>
            </a:r>
          </a:p>
        </p:txBody>
      </p:sp>
      <p:pic>
        <p:nvPicPr>
          <p:cNvPr id="4" name="Picture 3">
            <a:extLst>
              <a:ext uri="{FF2B5EF4-FFF2-40B4-BE49-F238E27FC236}">
                <a16:creationId xmlns:a16="http://schemas.microsoft.com/office/drawing/2014/main" xmlns="" id="{3B9B8793-346A-43E4-A56F-D565544760F6}"/>
              </a:ext>
            </a:extLst>
          </p:cNvPr>
          <p:cNvPicPr>
            <a:picLocks noChangeAspect="1"/>
          </p:cNvPicPr>
          <p:nvPr/>
        </p:nvPicPr>
        <p:blipFill>
          <a:blip r:embed="rId2"/>
          <a:stretch>
            <a:fillRect/>
          </a:stretch>
        </p:blipFill>
        <p:spPr>
          <a:xfrm>
            <a:off x="0" y="1690689"/>
            <a:ext cx="9144000" cy="4606925"/>
          </a:xfrm>
          <a:prstGeom prst="rect">
            <a:avLst/>
          </a:prstGeom>
        </p:spPr>
      </p:pic>
    </p:spTree>
    <p:extLst>
      <p:ext uri="{BB962C8B-B14F-4D97-AF65-F5344CB8AC3E}">
        <p14:creationId xmlns:p14="http://schemas.microsoft.com/office/powerpoint/2010/main" val="32408892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EA10E8-179C-48CA-A962-83AC7A417653}"/>
              </a:ext>
            </a:extLst>
          </p:cNvPr>
          <p:cNvSpPr>
            <a:spLocks noGrp="1"/>
          </p:cNvSpPr>
          <p:nvPr>
            <p:ph type="title"/>
          </p:nvPr>
        </p:nvSpPr>
        <p:spPr/>
        <p:txBody>
          <a:bodyPr/>
          <a:lstStyle/>
          <a:p>
            <a:r>
              <a:rPr lang="en-US"/>
              <a:t>Cont’d</a:t>
            </a:r>
          </a:p>
        </p:txBody>
      </p:sp>
      <p:pic>
        <p:nvPicPr>
          <p:cNvPr id="3" name="Picture 2">
            <a:extLst>
              <a:ext uri="{FF2B5EF4-FFF2-40B4-BE49-F238E27FC236}">
                <a16:creationId xmlns:a16="http://schemas.microsoft.com/office/drawing/2014/main" xmlns="" id="{47C8D744-821F-442B-8D37-F20DB15467EA}"/>
              </a:ext>
            </a:extLst>
          </p:cNvPr>
          <p:cNvPicPr>
            <a:picLocks noChangeAspect="1"/>
          </p:cNvPicPr>
          <p:nvPr/>
        </p:nvPicPr>
        <p:blipFill>
          <a:blip r:embed="rId2"/>
          <a:stretch>
            <a:fillRect/>
          </a:stretch>
        </p:blipFill>
        <p:spPr>
          <a:xfrm>
            <a:off x="128587" y="1868489"/>
            <a:ext cx="8591932" cy="3503611"/>
          </a:xfrm>
          <a:prstGeom prst="rect">
            <a:avLst/>
          </a:prstGeom>
        </p:spPr>
      </p:pic>
    </p:spTree>
    <p:extLst>
      <p:ext uri="{BB962C8B-B14F-4D97-AF65-F5344CB8AC3E}">
        <p14:creationId xmlns:p14="http://schemas.microsoft.com/office/powerpoint/2010/main" val="327901479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890550-47CB-4C83-8211-5BF6F356FA01}"/>
              </a:ext>
            </a:extLst>
          </p:cNvPr>
          <p:cNvSpPr>
            <a:spLocks noGrp="1"/>
          </p:cNvSpPr>
          <p:nvPr>
            <p:ph type="ctrTitle"/>
          </p:nvPr>
        </p:nvSpPr>
        <p:spPr/>
        <p:txBody>
          <a:bodyPr/>
          <a:lstStyle/>
          <a:p>
            <a:r>
              <a:rPr lang="en-US"/>
              <a:t>Hands-on</a:t>
            </a:r>
          </a:p>
        </p:txBody>
      </p:sp>
      <p:sp>
        <p:nvSpPr>
          <p:cNvPr id="4" name="Subtitle 3">
            <a:extLst>
              <a:ext uri="{FF2B5EF4-FFF2-40B4-BE49-F238E27FC236}">
                <a16:creationId xmlns:a16="http://schemas.microsoft.com/office/drawing/2014/main" xmlns="" id="{A17F6BE8-24F0-4801-8F49-5E26B514EED2}"/>
              </a:ext>
            </a:extLst>
          </p:cNvPr>
          <p:cNvSpPr>
            <a:spLocks noGrp="1"/>
          </p:cNvSpPr>
          <p:nvPr>
            <p:ph type="subTitle" idx="1"/>
          </p:nvPr>
        </p:nvSpPr>
        <p:spPr/>
        <p:txBody>
          <a:bodyPr/>
          <a:lstStyle/>
          <a:p>
            <a:r>
              <a:rPr lang="en-US"/>
              <a:t>Event extraction system specifically designed for short texts/tweets</a:t>
            </a:r>
          </a:p>
        </p:txBody>
      </p:sp>
    </p:spTree>
    <p:extLst>
      <p:ext uri="{BB962C8B-B14F-4D97-AF65-F5344CB8AC3E}">
        <p14:creationId xmlns:p14="http://schemas.microsoft.com/office/powerpoint/2010/main" val="105505295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C3A720-E34E-4BB6-B515-B3C2EF039BC8}"/>
              </a:ext>
            </a:extLst>
          </p:cNvPr>
          <p:cNvSpPr>
            <a:spLocks noGrp="1"/>
          </p:cNvSpPr>
          <p:nvPr>
            <p:ph type="title"/>
          </p:nvPr>
        </p:nvSpPr>
        <p:spPr/>
        <p:txBody>
          <a:bodyPr/>
          <a:lstStyle/>
          <a:p>
            <a:r>
              <a:rPr lang="en-US"/>
              <a:t>Open Research Issues</a:t>
            </a:r>
          </a:p>
        </p:txBody>
      </p:sp>
      <p:sp>
        <p:nvSpPr>
          <p:cNvPr id="3" name="Content Placeholder 2">
            <a:extLst>
              <a:ext uri="{FF2B5EF4-FFF2-40B4-BE49-F238E27FC236}">
                <a16:creationId xmlns:a16="http://schemas.microsoft.com/office/drawing/2014/main" xmlns="" id="{D16B1CA5-8025-464F-80E9-9942274912F8}"/>
              </a:ext>
            </a:extLst>
          </p:cNvPr>
          <p:cNvSpPr>
            <a:spLocks noGrp="1"/>
          </p:cNvSpPr>
          <p:nvPr>
            <p:ph idx="1"/>
          </p:nvPr>
        </p:nvSpPr>
        <p:spPr/>
        <p:txBody>
          <a:bodyPr/>
          <a:lstStyle/>
          <a:p>
            <a:r>
              <a:rPr lang="en-US"/>
              <a:t>Better feature extraction and query generation techniques</a:t>
            </a:r>
          </a:p>
          <a:p>
            <a:r>
              <a:rPr lang="en-US"/>
              <a:t>More accurate filtering</a:t>
            </a:r>
          </a:p>
          <a:p>
            <a:r>
              <a:rPr lang="en-US"/>
              <a:t>Improved techniques to combine and analyze information from multiple sources and languages</a:t>
            </a:r>
          </a:p>
          <a:p>
            <a:r>
              <a:rPr lang="en-US"/>
              <a:t>Enhanced summarization and visualization</a:t>
            </a:r>
          </a:p>
          <a:p>
            <a:r>
              <a:rPr lang="en-US"/>
              <a:t>Non-static and non-stationarity assumptions</a:t>
            </a:r>
          </a:p>
          <a:p>
            <a:r>
              <a:rPr lang="en-US"/>
              <a:t>More principled and robust evaluations</a:t>
            </a:r>
          </a:p>
        </p:txBody>
      </p:sp>
    </p:spTree>
    <p:extLst>
      <p:ext uri="{BB962C8B-B14F-4D97-AF65-F5344CB8AC3E}">
        <p14:creationId xmlns:p14="http://schemas.microsoft.com/office/powerpoint/2010/main" val="356997999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Entity Extraction from Social Media</a:t>
            </a:r>
            <a:endParaRPr lang="en-US" dirty="0"/>
          </a:p>
        </p:txBody>
      </p:sp>
      <p:sp>
        <p:nvSpPr>
          <p:cNvPr id="3" name="Rectangle 2"/>
          <p:cNvSpPr/>
          <p:nvPr/>
        </p:nvSpPr>
        <p:spPr>
          <a:xfrm>
            <a:off x="1848408" y="4902822"/>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4" name="Rectangle 3"/>
          <p:cNvSpPr/>
          <p:nvPr/>
        </p:nvSpPr>
        <p:spPr>
          <a:xfrm>
            <a:off x="3951090" y="4902822"/>
            <a:ext cx="1065097" cy="610935"/>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5" name="Rectangle 4"/>
          <p:cNvSpPr/>
          <p:nvPr/>
        </p:nvSpPr>
        <p:spPr>
          <a:xfrm>
            <a:off x="6053772" y="4902822"/>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cxnSp>
        <p:nvCxnSpPr>
          <p:cNvPr id="6" name="Straight Arrow Connector 5"/>
          <p:cNvCxnSpPr>
            <a:stCxn id="3" idx="3"/>
            <a:endCxn id="4" idx="1"/>
          </p:cNvCxnSpPr>
          <p:nvPr/>
        </p:nvCxnSpPr>
        <p:spPr>
          <a:xfrm>
            <a:off x="2913505" y="5208290"/>
            <a:ext cx="103758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4" idx="3"/>
            <a:endCxn id="5" idx="1"/>
          </p:cNvCxnSpPr>
          <p:nvPr/>
        </p:nvCxnSpPr>
        <p:spPr>
          <a:xfrm>
            <a:off x="5016187" y="5208290"/>
            <a:ext cx="103758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Content Placeholder 7"/>
          <p:cNvSpPr txBox="1">
            <a:spLocks/>
          </p:cNvSpPr>
          <p:nvPr/>
        </p:nvSpPr>
        <p:spPr>
          <a:xfrm>
            <a:off x="1757640" y="5610895"/>
            <a:ext cx="1155865"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Gather</a:t>
            </a:r>
            <a:r>
              <a:rPr lang="en-GB" sz="1400" dirty="0">
                <a:cs typeface="Roboto Light"/>
              </a:rPr>
              <a:t> data from various information sources</a:t>
            </a:r>
          </a:p>
        </p:txBody>
      </p:sp>
      <p:sp>
        <p:nvSpPr>
          <p:cNvPr id="9" name="Content Placeholder 7"/>
          <p:cNvSpPr txBox="1">
            <a:spLocks/>
          </p:cNvSpPr>
          <p:nvPr/>
        </p:nvSpPr>
        <p:spPr>
          <a:xfrm>
            <a:off x="3687071" y="5610895"/>
            <a:ext cx="1593134"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Extract</a:t>
            </a:r>
            <a:r>
              <a:rPr lang="en-GB" sz="1400" dirty="0">
                <a:cs typeface="Roboto Light"/>
              </a:rPr>
              <a:t> key information, verify trustworthiness, classify, etc.</a:t>
            </a:r>
          </a:p>
        </p:txBody>
      </p:sp>
      <p:sp>
        <p:nvSpPr>
          <p:cNvPr id="10" name="Content Placeholder 7"/>
          <p:cNvSpPr txBox="1">
            <a:spLocks/>
          </p:cNvSpPr>
          <p:nvPr/>
        </p:nvSpPr>
        <p:spPr>
          <a:xfrm>
            <a:off x="6100116" y="5610895"/>
            <a:ext cx="1354566"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Connect </a:t>
            </a:r>
            <a:r>
              <a:rPr lang="en-GB" sz="1400" dirty="0">
                <a:cs typeface="Roboto Light"/>
              </a:rPr>
              <a:t>and</a:t>
            </a:r>
            <a:r>
              <a:rPr lang="en-GB" sz="1400" b="1" dirty="0">
                <a:cs typeface="Roboto Light"/>
              </a:rPr>
              <a:t> Visualise</a:t>
            </a:r>
            <a:r>
              <a:rPr lang="en-GB" sz="1400" dirty="0">
                <a:cs typeface="Roboto Light"/>
              </a:rPr>
              <a:t> information.</a:t>
            </a:r>
          </a:p>
        </p:txBody>
      </p:sp>
      <p:sp>
        <p:nvSpPr>
          <p:cNvPr id="11" name="Rectangle 10"/>
          <p:cNvSpPr/>
          <p:nvPr/>
        </p:nvSpPr>
        <p:spPr>
          <a:xfrm flipV="1">
            <a:off x="5571460" y="5610894"/>
            <a:ext cx="2927498" cy="9025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flipV="1">
            <a:off x="5016187" y="4659776"/>
            <a:ext cx="2927498" cy="9025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725734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E09107-4194-4BB3-9118-E9B9EDF2C558}"/>
              </a:ext>
            </a:extLst>
          </p:cNvPr>
          <p:cNvSpPr>
            <a:spLocks noGrp="1"/>
          </p:cNvSpPr>
          <p:nvPr>
            <p:ph type="title"/>
          </p:nvPr>
        </p:nvSpPr>
        <p:spPr/>
        <p:txBody>
          <a:bodyPr/>
          <a:lstStyle/>
          <a:p>
            <a:r>
              <a:rPr lang="en-US"/>
              <a:t>Entity Extraction aka Named Entity Recognition (NER)</a:t>
            </a:r>
          </a:p>
        </p:txBody>
      </p:sp>
      <p:sp>
        <p:nvSpPr>
          <p:cNvPr id="7" name="Content Placeholder 6">
            <a:extLst>
              <a:ext uri="{FF2B5EF4-FFF2-40B4-BE49-F238E27FC236}">
                <a16:creationId xmlns:a16="http://schemas.microsoft.com/office/drawing/2014/main" xmlns="" id="{55AA5913-BC8F-49AE-83AD-A535765E7CC1}"/>
              </a:ext>
            </a:extLst>
          </p:cNvPr>
          <p:cNvSpPr>
            <a:spLocks noGrp="1"/>
          </p:cNvSpPr>
          <p:nvPr>
            <p:ph idx="1"/>
          </p:nvPr>
        </p:nvSpPr>
        <p:spPr>
          <a:xfrm>
            <a:off x="628650" y="1825625"/>
            <a:ext cx="8600694" cy="4351338"/>
          </a:xfrm>
        </p:spPr>
        <p:txBody>
          <a:bodyPr/>
          <a:lstStyle/>
          <a:p>
            <a:r>
              <a:rPr lang="en-US"/>
              <a:t>NER is </a:t>
            </a:r>
            <a:r>
              <a:rPr lang="en-US">
                <a:solidFill>
                  <a:srgbClr val="FF0000"/>
                </a:solidFill>
              </a:rPr>
              <a:t>a classic problem </a:t>
            </a:r>
            <a:r>
              <a:rPr lang="en-US"/>
              <a:t>in the Natural Language Processing (NLP) literature</a:t>
            </a:r>
          </a:p>
          <a:p>
            <a:pPr lvl="1"/>
            <a:r>
              <a:rPr lang="en-US"/>
              <a:t>Decades of research, with recent methods including deep learning and zero-shot learning</a:t>
            </a:r>
          </a:p>
        </p:txBody>
      </p:sp>
      <p:pic>
        <p:nvPicPr>
          <p:cNvPr id="3" name="Picture 2">
            <a:extLst>
              <a:ext uri="{FF2B5EF4-FFF2-40B4-BE49-F238E27FC236}">
                <a16:creationId xmlns:a16="http://schemas.microsoft.com/office/drawing/2014/main" xmlns="" id="{890F1FE2-5119-40AB-8F6D-A56025346D75}"/>
              </a:ext>
            </a:extLst>
          </p:cNvPr>
          <p:cNvPicPr>
            <a:picLocks noChangeAspect="1"/>
          </p:cNvPicPr>
          <p:nvPr/>
        </p:nvPicPr>
        <p:blipFill>
          <a:blip r:embed="rId2"/>
          <a:stretch>
            <a:fillRect/>
          </a:stretch>
        </p:blipFill>
        <p:spPr>
          <a:xfrm>
            <a:off x="750570" y="3611879"/>
            <a:ext cx="7088886" cy="3157136"/>
          </a:xfrm>
          <a:prstGeom prst="rect">
            <a:avLst/>
          </a:prstGeom>
        </p:spPr>
      </p:pic>
      <p:sp>
        <p:nvSpPr>
          <p:cNvPr id="8" name="TextBox 7">
            <a:extLst>
              <a:ext uri="{FF2B5EF4-FFF2-40B4-BE49-F238E27FC236}">
                <a16:creationId xmlns:a16="http://schemas.microsoft.com/office/drawing/2014/main" xmlns="" id="{138EE332-0527-44B9-8D26-43A95831B2A9}"/>
              </a:ext>
            </a:extLst>
          </p:cNvPr>
          <p:cNvSpPr txBox="1"/>
          <p:nvPr/>
        </p:nvSpPr>
        <p:spPr>
          <a:xfrm>
            <a:off x="6047232" y="6484358"/>
            <a:ext cx="3096768" cy="369332"/>
          </a:xfrm>
          <a:prstGeom prst="rect">
            <a:avLst/>
          </a:prstGeom>
          <a:noFill/>
        </p:spPr>
        <p:txBody>
          <a:bodyPr wrap="square" rtlCol="0">
            <a:spAutoFit/>
          </a:bodyPr>
          <a:lstStyle/>
          <a:p>
            <a:pPr algn="r"/>
            <a:r>
              <a:rPr lang="en-US">
                <a:solidFill>
                  <a:srgbClr val="002060"/>
                </a:solidFill>
              </a:rPr>
              <a:t>(Nadeau and Sakine, 2007)</a:t>
            </a:r>
          </a:p>
        </p:txBody>
      </p:sp>
    </p:spTree>
    <p:extLst>
      <p:ext uri="{BB962C8B-B14F-4D97-AF65-F5344CB8AC3E}">
        <p14:creationId xmlns:p14="http://schemas.microsoft.com/office/powerpoint/2010/main" val="206585594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E09107-4194-4BB3-9118-E9B9EDF2C558}"/>
              </a:ext>
            </a:extLst>
          </p:cNvPr>
          <p:cNvSpPr>
            <a:spLocks noGrp="1"/>
          </p:cNvSpPr>
          <p:nvPr>
            <p:ph type="title"/>
          </p:nvPr>
        </p:nvSpPr>
        <p:spPr/>
        <p:txBody>
          <a:bodyPr/>
          <a:lstStyle/>
          <a:p>
            <a:r>
              <a:rPr lang="en-US"/>
              <a:t>Entity Extraction aka Named Entity Recognition (NER)</a:t>
            </a:r>
          </a:p>
        </p:txBody>
      </p:sp>
      <p:sp>
        <p:nvSpPr>
          <p:cNvPr id="7" name="Content Placeholder 6">
            <a:extLst>
              <a:ext uri="{FF2B5EF4-FFF2-40B4-BE49-F238E27FC236}">
                <a16:creationId xmlns:a16="http://schemas.microsoft.com/office/drawing/2014/main" xmlns="" id="{55AA5913-BC8F-49AE-83AD-A535765E7CC1}"/>
              </a:ext>
            </a:extLst>
          </p:cNvPr>
          <p:cNvSpPr>
            <a:spLocks noGrp="1"/>
          </p:cNvSpPr>
          <p:nvPr>
            <p:ph idx="1"/>
          </p:nvPr>
        </p:nvSpPr>
        <p:spPr>
          <a:xfrm>
            <a:off x="628650" y="1825625"/>
            <a:ext cx="8600694" cy="4351338"/>
          </a:xfrm>
        </p:spPr>
        <p:txBody>
          <a:bodyPr/>
          <a:lstStyle/>
          <a:p>
            <a:r>
              <a:rPr lang="en-US"/>
              <a:t>NER is </a:t>
            </a:r>
            <a:r>
              <a:rPr lang="en-US">
                <a:solidFill>
                  <a:srgbClr val="FF0000"/>
                </a:solidFill>
              </a:rPr>
              <a:t>a classic problem </a:t>
            </a:r>
            <a:r>
              <a:rPr lang="en-US"/>
              <a:t>in the Natural Language Processing (NLP) literature</a:t>
            </a:r>
          </a:p>
          <a:p>
            <a:pPr lvl="1"/>
            <a:r>
              <a:rPr lang="en-US"/>
              <a:t>Decades of research, with recent methods including deep learning and zero-shot learning</a:t>
            </a:r>
          </a:p>
          <a:p>
            <a:r>
              <a:rPr lang="en-US">
                <a:solidFill>
                  <a:srgbClr val="FF0000"/>
                </a:solidFill>
              </a:rPr>
              <a:t>Social media </a:t>
            </a:r>
            <a:r>
              <a:rPr lang="en-US"/>
              <a:t>involves some unique challenges for NER due to </a:t>
            </a:r>
            <a:r>
              <a:rPr lang="en-US">
                <a:solidFill>
                  <a:srgbClr val="FF0000"/>
                </a:solidFill>
              </a:rPr>
              <a:t>irregular text</a:t>
            </a:r>
          </a:p>
        </p:txBody>
      </p:sp>
      <p:pic>
        <p:nvPicPr>
          <p:cNvPr id="9" name="Picture 8">
            <a:extLst>
              <a:ext uri="{FF2B5EF4-FFF2-40B4-BE49-F238E27FC236}">
                <a16:creationId xmlns:a16="http://schemas.microsoft.com/office/drawing/2014/main" xmlns="" id="{E1DD3FFF-CBA4-4672-8CFC-76ADC6C35748}"/>
              </a:ext>
            </a:extLst>
          </p:cNvPr>
          <p:cNvPicPr>
            <a:picLocks noChangeAspect="1"/>
          </p:cNvPicPr>
          <p:nvPr/>
        </p:nvPicPr>
        <p:blipFill>
          <a:blip r:embed="rId2"/>
          <a:stretch>
            <a:fillRect/>
          </a:stretch>
        </p:blipFill>
        <p:spPr>
          <a:xfrm>
            <a:off x="2395465" y="4489704"/>
            <a:ext cx="5096431" cy="2179320"/>
          </a:xfrm>
          <a:prstGeom prst="rect">
            <a:avLst/>
          </a:prstGeom>
        </p:spPr>
      </p:pic>
      <p:sp>
        <p:nvSpPr>
          <p:cNvPr id="11" name="TextBox 10">
            <a:extLst>
              <a:ext uri="{FF2B5EF4-FFF2-40B4-BE49-F238E27FC236}">
                <a16:creationId xmlns:a16="http://schemas.microsoft.com/office/drawing/2014/main" xmlns="" id="{E85CB4B4-ABDB-482D-B80B-413EB31EB1B1}"/>
              </a:ext>
            </a:extLst>
          </p:cNvPr>
          <p:cNvSpPr txBox="1"/>
          <p:nvPr/>
        </p:nvSpPr>
        <p:spPr>
          <a:xfrm>
            <a:off x="6475476" y="6484358"/>
            <a:ext cx="2668524" cy="369332"/>
          </a:xfrm>
          <a:prstGeom prst="rect">
            <a:avLst/>
          </a:prstGeom>
          <a:noFill/>
        </p:spPr>
        <p:txBody>
          <a:bodyPr wrap="square" rtlCol="0">
            <a:spAutoFit/>
          </a:bodyPr>
          <a:lstStyle/>
          <a:p>
            <a:pPr algn="r"/>
            <a:r>
              <a:rPr lang="en-US">
                <a:solidFill>
                  <a:srgbClr val="002060"/>
                </a:solidFill>
              </a:rPr>
              <a:t>(Ritter et al., 2011)</a:t>
            </a:r>
          </a:p>
        </p:txBody>
      </p:sp>
    </p:spTree>
    <p:extLst>
      <p:ext uri="{BB962C8B-B14F-4D97-AF65-F5344CB8AC3E}">
        <p14:creationId xmlns:p14="http://schemas.microsoft.com/office/powerpoint/2010/main" val="21074944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Social Media (2)</a:t>
            </a:r>
          </a:p>
        </p:txBody>
      </p:sp>
      <p:pic>
        <p:nvPicPr>
          <p:cNvPr id="16386" name="Picture 2" descr="Image result for evolution of social  usage 20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078" y="1481328"/>
            <a:ext cx="7028722" cy="50325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cdn.blog.safe.com/wp-content/uploads/2017/09/12092442/4-vs1.png"/>
          <p:cNvPicPr>
            <a:picLocks noChangeAspect="1" noChangeArrowheads="1"/>
          </p:cNvPicPr>
          <p:nvPr/>
        </p:nvPicPr>
        <p:blipFill rotWithShape="1">
          <a:blip r:embed="rId3">
            <a:extLst>
              <a:ext uri="{28A0092B-C50C-407E-A947-70E740481C1C}">
                <a14:useLocalDpi xmlns:a14="http://schemas.microsoft.com/office/drawing/2010/main" val="0"/>
              </a:ext>
            </a:extLst>
          </a:blip>
          <a:srcRect l="50342" t="1" b="-1718"/>
          <a:stretch/>
        </p:blipFill>
        <p:spPr bwMode="auto">
          <a:xfrm>
            <a:off x="7696800" y="3890470"/>
            <a:ext cx="818550" cy="16766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cdn.blog.safe.com/wp-content/uploads/2017/09/12092442/4-vs1.png"/>
          <p:cNvPicPr>
            <a:picLocks noChangeAspect="1" noChangeArrowheads="1"/>
          </p:cNvPicPr>
          <p:nvPr/>
        </p:nvPicPr>
        <p:blipFill rotWithShape="1">
          <a:blip r:embed="rId3">
            <a:extLst>
              <a:ext uri="{28A0092B-C50C-407E-A947-70E740481C1C}">
                <a14:useLocalDpi xmlns:a14="http://schemas.microsoft.com/office/drawing/2010/main" val="0"/>
              </a:ext>
            </a:extLst>
          </a:blip>
          <a:srcRect t="1" r="49658" b="-1718"/>
          <a:stretch/>
        </p:blipFill>
        <p:spPr bwMode="auto">
          <a:xfrm rot="25455">
            <a:off x="7679332" y="2210739"/>
            <a:ext cx="829822" cy="167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21100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86F44C-1A70-4DDC-B6C1-F78384CF90BF}"/>
              </a:ext>
            </a:extLst>
          </p:cNvPr>
          <p:cNvSpPr>
            <a:spLocks noGrp="1"/>
          </p:cNvSpPr>
          <p:nvPr>
            <p:ph type="title"/>
          </p:nvPr>
        </p:nvSpPr>
        <p:spPr/>
        <p:txBody>
          <a:bodyPr/>
          <a:lstStyle/>
          <a:p>
            <a:r>
              <a:rPr lang="en-US"/>
              <a:t>Relevance to Crisis Informatics</a:t>
            </a:r>
          </a:p>
        </p:txBody>
      </p:sp>
      <p:sp>
        <p:nvSpPr>
          <p:cNvPr id="3" name="Content Placeholder 2">
            <a:extLst>
              <a:ext uri="{FF2B5EF4-FFF2-40B4-BE49-F238E27FC236}">
                <a16:creationId xmlns:a16="http://schemas.microsoft.com/office/drawing/2014/main" xmlns="" id="{0E3B6853-3F6F-4F58-A37E-45DAEC469477}"/>
              </a:ext>
            </a:extLst>
          </p:cNvPr>
          <p:cNvSpPr>
            <a:spLocks noGrp="1"/>
          </p:cNvSpPr>
          <p:nvPr>
            <p:ph idx="1"/>
          </p:nvPr>
        </p:nvSpPr>
        <p:spPr/>
        <p:txBody>
          <a:bodyPr/>
          <a:lstStyle/>
          <a:p>
            <a:r>
              <a:rPr lang="en-US"/>
              <a:t>Many named entities mentioned in tweets and other social media</a:t>
            </a:r>
          </a:p>
          <a:p>
            <a:pPr lvl="1"/>
            <a:endParaRPr lang="en-US"/>
          </a:p>
        </p:txBody>
      </p:sp>
      <p:pic>
        <p:nvPicPr>
          <p:cNvPr id="5" name="Picture 4">
            <a:extLst>
              <a:ext uri="{FF2B5EF4-FFF2-40B4-BE49-F238E27FC236}">
                <a16:creationId xmlns:a16="http://schemas.microsoft.com/office/drawing/2014/main" xmlns="" id="{F6A73548-AD6F-4936-98C2-4C8F902EFAF3}"/>
              </a:ext>
            </a:extLst>
          </p:cNvPr>
          <p:cNvPicPr>
            <a:picLocks noChangeAspect="1"/>
          </p:cNvPicPr>
          <p:nvPr/>
        </p:nvPicPr>
        <p:blipFill>
          <a:blip r:embed="rId2"/>
          <a:stretch>
            <a:fillRect/>
          </a:stretch>
        </p:blipFill>
        <p:spPr>
          <a:xfrm>
            <a:off x="316230" y="2979420"/>
            <a:ext cx="8628126" cy="1287780"/>
          </a:xfrm>
          <a:prstGeom prst="rect">
            <a:avLst/>
          </a:prstGeom>
        </p:spPr>
      </p:pic>
      <p:pic>
        <p:nvPicPr>
          <p:cNvPr id="6" name="Picture 5">
            <a:extLst>
              <a:ext uri="{FF2B5EF4-FFF2-40B4-BE49-F238E27FC236}">
                <a16:creationId xmlns:a16="http://schemas.microsoft.com/office/drawing/2014/main" xmlns="" id="{816EC7DE-502D-4D73-9E1E-0919F80BA181}"/>
              </a:ext>
            </a:extLst>
          </p:cNvPr>
          <p:cNvPicPr>
            <a:picLocks noChangeAspect="1"/>
          </p:cNvPicPr>
          <p:nvPr/>
        </p:nvPicPr>
        <p:blipFill>
          <a:blip r:embed="rId3"/>
          <a:stretch>
            <a:fillRect/>
          </a:stretch>
        </p:blipFill>
        <p:spPr>
          <a:xfrm>
            <a:off x="565149" y="4801298"/>
            <a:ext cx="8045451" cy="1034260"/>
          </a:xfrm>
          <a:prstGeom prst="rect">
            <a:avLst/>
          </a:prstGeom>
        </p:spPr>
      </p:pic>
      <p:sp>
        <p:nvSpPr>
          <p:cNvPr id="7" name="Rectangle 6">
            <a:extLst>
              <a:ext uri="{FF2B5EF4-FFF2-40B4-BE49-F238E27FC236}">
                <a16:creationId xmlns:a16="http://schemas.microsoft.com/office/drawing/2014/main" xmlns="" id="{D5E7CCDA-0121-422A-A1C4-E09689454311}"/>
              </a:ext>
            </a:extLst>
          </p:cNvPr>
          <p:cNvSpPr/>
          <p:nvPr/>
        </p:nvSpPr>
        <p:spPr>
          <a:xfrm>
            <a:off x="97536" y="2730500"/>
            <a:ext cx="639064" cy="3446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5A1D2F74-D1A6-4348-BEE6-51AADC969511}"/>
              </a:ext>
            </a:extLst>
          </p:cNvPr>
          <p:cNvSpPr/>
          <p:nvPr/>
        </p:nvSpPr>
        <p:spPr>
          <a:xfrm>
            <a:off x="8515350" y="2730500"/>
            <a:ext cx="533400" cy="3446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F3E9BCA7-2E67-459E-BD66-6F6B6967B217}"/>
              </a:ext>
            </a:extLst>
          </p:cNvPr>
          <p:cNvSpPr/>
          <p:nvPr/>
        </p:nvSpPr>
        <p:spPr>
          <a:xfrm rot="5400000">
            <a:off x="4417830" y="-1267053"/>
            <a:ext cx="362858" cy="8357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D5A862B6-C16B-47F8-9F98-8F8A4A4AD4AC}"/>
              </a:ext>
            </a:extLst>
          </p:cNvPr>
          <p:cNvSpPr/>
          <p:nvPr/>
        </p:nvSpPr>
        <p:spPr>
          <a:xfrm>
            <a:off x="5425440" y="3633216"/>
            <a:ext cx="1914144" cy="274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FE63E471-40E4-41B6-978E-01DC7E7378BD}"/>
              </a:ext>
            </a:extLst>
          </p:cNvPr>
          <p:cNvSpPr/>
          <p:nvPr/>
        </p:nvSpPr>
        <p:spPr>
          <a:xfrm>
            <a:off x="1932432" y="3907536"/>
            <a:ext cx="143256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2D17F17B-A4FB-4D72-A311-593B770633CD}"/>
              </a:ext>
            </a:extLst>
          </p:cNvPr>
          <p:cNvSpPr/>
          <p:nvPr/>
        </p:nvSpPr>
        <p:spPr>
          <a:xfrm>
            <a:off x="4279392" y="3895344"/>
            <a:ext cx="573024"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124121EA-6AD7-4BA9-8A91-CD68E3806E19}"/>
              </a:ext>
            </a:extLst>
          </p:cNvPr>
          <p:cNvSpPr/>
          <p:nvPr/>
        </p:nvSpPr>
        <p:spPr>
          <a:xfrm>
            <a:off x="4852416" y="3938016"/>
            <a:ext cx="1341120" cy="2621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7862579-EB7B-4D1D-BA56-6F323EDBA8AC}"/>
              </a:ext>
            </a:extLst>
          </p:cNvPr>
          <p:cNvSpPr/>
          <p:nvPr/>
        </p:nvSpPr>
        <p:spPr>
          <a:xfrm>
            <a:off x="1499616" y="5181600"/>
            <a:ext cx="1524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22BFF930-DFB6-4A85-A24D-4531F112F1E0}"/>
              </a:ext>
            </a:extLst>
          </p:cNvPr>
          <p:cNvSpPr/>
          <p:nvPr/>
        </p:nvSpPr>
        <p:spPr>
          <a:xfrm>
            <a:off x="4419600" y="5468112"/>
            <a:ext cx="1773936"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B91AD430-A92C-40AB-8EF1-E27C29877604}"/>
              </a:ext>
            </a:extLst>
          </p:cNvPr>
          <p:cNvSpPr/>
          <p:nvPr/>
        </p:nvSpPr>
        <p:spPr>
          <a:xfrm>
            <a:off x="4538472" y="5181600"/>
            <a:ext cx="1935480" cy="2865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830C085B-1FAB-49A8-9D06-919097FB53D1}"/>
              </a:ext>
            </a:extLst>
          </p:cNvPr>
          <p:cNvSpPr/>
          <p:nvPr/>
        </p:nvSpPr>
        <p:spPr>
          <a:xfrm>
            <a:off x="7113270" y="5199888"/>
            <a:ext cx="1402080" cy="2865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836083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86F44C-1A70-4DDC-B6C1-F78384CF90BF}"/>
              </a:ext>
            </a:extLst>
          </p:cNvPr>
          <p:cNvSpPr>
            <a:spLocks noGrp="1"/>
          </p:cNvSpPr>
          <p:nvPr>
            <p:ph type="title"/>
          </p:nvPr>
        </p:nvSpPr>
        <p:spPr/>
        <p:txBody>
          <a:bodyPr/>
          <a:lstStyle/>
          <a:p>
            <a:r>
              <a:rPr lang="en-US"/>
              <a:t>Relevance to Crisis Informatics</a:t>
            </a:r>
          </a:p>
        </p:txBody>
      </p:sp>
      <p:sp>
        <p:nvSpPr>
          <p:cNvPr id="3" name="Content Placeholder 2">
            <a:extLst>
              <a:ext uri="{FF2B5EF4-FFF2-40B4-BE49-F238E27FC236}">
                <a16:creationId xmlns:a16="http://schemas.microsoft.com/office/drawing/2014/main" xmlns="" id="{0E3B6853-3F6F-4F58-A37E-45DAEC469477}"/>
              </a:ext>
            </a:extLst>
          </p:cNvPr>
          <p:cNvSpPr>
            <a:spLocks noGrp="1"/>
          </p:cNvSpPr>
          <p:nvPr>
            <p:ph idx="1"/>
          </p:nvPr>
        </p:nvSpPr>
        <p:spPr/>
        <p:txBody>
          <a:bodyPr/>
          <a:lstStyle/>
          <a:p>
            <a:r>
              <a:rPr lang="en-US"/>
              <a:t>Many named entities mentioned in tweets and other social media</a:t>
            </a:r>
          </a:p>
          <a:p>
            <a:r>
              <a:rPr lang="en-US"/>
              <a:t>Extracting such entities (and also relations) enables us to pose interesting queries</a:t>
            </a:r>
          </a:p>
          <a:p>
            <a:pPr lvl="1"/>
            <a:r>
              <a:rPr lang="en-US"/>
              <a:t>What </a:t>
            </a:r>
            <a:r>
              <a:rPr lang="en-US">
                <a:solidFill>
                  <a:srgbClr val="FF0000"/>
                </a:solidFill>
              </a:rPr>
              <a:t>locations</a:t>
            </a:r>
            <a:r>
              <a:rPr lang="en-US"/>
              <a:t> have received ‘Storm Surge Warnings’ from the </a:t>
            </a:r>
            <a:r>
              <a:rPr lang="en-US">
                <a:solidFill>
                  <a:srgbClr val="FF0000"/>
                </a:solidFill>
              </a:rPr>
              <a:t>NHC</a:t>
            </a:r>
            <a:r>
              <a:rPr lang="en-US"/>
              <a:t> in the last 10 days?</a:t>
            </a:r>
          </a:p>
          <a:p>
            <a:pPr lvl="1"/>
            <a:r>
              <a:rPr lang="en-US"/>
              <a:t>What </a:t>
            </a:r>
            <a:r>
              <a:rPr lang="en-US">
                <a:solidFill>
                  <a:srgbClr val="FF0000"/>
                </a:solidFill>
              </a:rPr>
              <a:t>organizations</a:t>
            </a:r>
            <a:r>
              <a:rPr lang="en-US"/>
              <a:t> were involved in relief efforts for </a:t>
            </a:r>
            <a:r>
              <a:rPr lang="en-US">
                <a:solidFill>
                  <a:srgbClr val="FF0000"/>
                </a:solidFill>
              </a:rPr>
              <a:t>Hurricane Irma</a:t>
            </a:r>
            <a:r>
              <a:rPr lang="en-US"/>
              <a:t>?</a:t>
            </a:r>
          </a:p>
          <a:p>
            <a:pPr lvl="1"/>
            <a:endParaRPr lang="en-US"/>
          </a:p>
        </p:txBody>
      </p:sp>
    </p:spTree>
    <p:extLst>
      <p:ext uri="{BB962C8B-B14F-4D97-AF65-F5344CB8AC3E}">
        <p14:creationId xmlns:p14="http://schemas.microsoft.com/office/powerpoint/2010/main" val="184226355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86F44C-1A70-4DDC-B6C1-F78384CF90BF}"/>
              </a:ext>
            </a:extLst>
          </p:cNvPr>
          <p:cNvSpPr>
            <a:spLocks noGrp="1"/>
          </p:cNvSpPr>
          <p:nvPr>
            <p:ph type="title"/>
          </p:nvPr>
        </p:nvSpPr>
        <p:spPr/>
        <p:txBody>
          <a:bodyPr/>
          <a:lstStyle/>
          <a:p>
            <a:r>
              <a:rPr lang="en-US"/>
              <a:t>Relevance to Crisis Informatics</a:t>
            </a:r>
          </a:p>
        </p:txBody>
      </p:sp>
      <p:sp>
        <p:nvSpPr>
          <p:cNvPr id="3" name="Content Placeholder 2">
            <a:extLst>
              <a:ext uri="{FF2B5EF4-FFF2-40B4-BE49-F238E27FC236}">
                <a16:creationId xmlns:a16="http://schemas.microsoft.com/office/drawing/2014/main" xmlns="" id="{0E3B6853-3F6F-4F58-A37E-45DAEC469477}"/>
              </a:ext>
            </a:extLst>
          </p:cNvPr>
          <p:cNvSpPr>
            <a:spLocks noGrp="1"/>
          </p:cNvSpPr>
          <p:nvPr>
            <p:ph idx="1"/>
          </p:nvPr>
        </p:nvSpPr>
        <p:spPr/>
        <p:txBody>
          <a:bodyPr/>
          <a:lstStyle/>
          <a:p>
            <a:r>
              <a:rPr lang="en-US"/>
              <a:t>Many named entities mentioned in tweets and other social media</a:t>
            </a:r>
          </a:p>
          <a:p>
            <a:r>
              <a:rPr lang="en-US"/>
              <a:t>Extracting such entities (and also relations) enables us to pose interesting queries</a:t>
            </a:r>
          </a:p>
          <a:p>
            <a:r>
              <a:rPr lang="en-US"/>
              <a:t>Interesting research question: what </a:t>
            </a:r>
            <a:r>
              <a:rPr lang="en-US" i="1"/>
              <a:t>is</a:t>
            </a:r>
            <a:r>
              <a:rPr lang="en-US"/>
              <a:t> an entity?</a:t>
            </a:r>
          </a:p>
          <a:p>
            <a:pPr lvl="1"/>
            <a:endParaRPr lang="en-US"/>
          </a:p>
        </p:txBody>
      </p:sp>
      <p:pic>
        <p:nvPicPr>
          <p:cNvPr id="4" name="Picture 3">
            <a:extLst>
              <a:ext uri="{FF2B5EF4-FFF2-40B4-BE49-F238E27FC236}">
                <a16:creationId xmlns:a16="http://schemas.microsoft.com/office/drawing/2014/main" xmlns="" id="{D8CFBEAF-7F86-415F-A421-630C06315EF5}"/>
              </a:ext>
            </a:extLst>
          </p:cNvPr>
          <p:cNvPicPr>
            <a:picLocks noChangeAspect="1"/>
          </p:cNvPicPr>
          <p:nvPr/>
        </p:nvPicPr>
        <p:blipFill>
          <a:blip r:embed="rId2"/>
          <a:stretch>
            <a:fillRect/>
          </a:stretch>
        </p:blipFill>
        <p:spPr>
          <a:xfrm>
            <a:off x="206502" y="4613148"/>
            <a:ext cx="8628126" cy="1287780"/>
          </a:xfrm>
          <a:prstGeom prst="rect">
            <a:avLst/>
          </a:prstGeom>
        </p:spPr>
      </p:pic>
      <p:sp>
        <p:nvSpPr>
          <p:cNvPr id="5" name="Rectangle 4">
            <a:extLst>
              <a:ext uri="{FF2B5EF4-FFF2-40B4-BE49-F238E27FC236}">
                <a16:creationId xmlns:a16="http://schemas.microsoft.com/office/drawing/2014/main" xmlns="" id="{3A3D486C-EB90-481F-A0F5-6971C9707494}"/>
              </a:ext>
            </a:extLst>
          </p:cNvPr>
          <p:cNvSpPr/>
          <p:nvPr/>
        </p:nvSpPr>
        <p:spPr>
          <a:xfrm>
            <a:off x="1719072" y="5254752"/>
            <a:ext cx="1780032"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xmlns="" id="{6B5C1F01-6FC6-41B6-986B-614A7417DC21}"/>
              </a:ext>
            </a:extLst>
          </p:cNvPr>
          <p:cNvCxnSpPr/>
          <p:nvPr/>
        </p:nvCxnSpPr>
        <p:spPr>
          <a:xfrm flipH="1">
            <a:off x="2816352" y="3962400"/>
            <a:ext cx="3377184" cy="1292352"/>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71599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365126"/>
            <a:ext cx="8515350" cy="1325563"/>
          </a:xfrm>
        </p:spPr>
        <p:txBody>
          <a:bodyPr/>
          <a:lstStyle/>
          <a:p>
            <a:r>
              <a:rPr lang="en-US"/>
              <a:t>Typical NER Approach</a:t>
            </a:r>
            <a:endParaRPr lang="en-US" dirty="0"/>
          </a:p>
        </p:txBody>
      </p:sp>
      <p:sp>
        <p:nvSpPr>
          <p:cNvPr id="7" name="Content Placeholder 6">
            <a:extLst>
              <a:ext uri="{FF2B5EF4-FFF2-40B4-BE49-F238E27FC236}">
                <a16:creationId xmlns:a16="http://schemas.microsoft.com/office/drawing/2014/main" xmlns="" id="{13D3C029-F9AA-4E5C-8627-46A9ED1284E6}"/>
              </a:ext>
            </a:extLst>
          </p:cNvPr>
          <p:cNvSpPr>
            <a:spLocks noGrp="1"/>
          </p:cNvSpPr>
          <p:nvPr>
            <p:ph idx="1"/>
          </p:nvPr>
        </p:nvSpPr>
        <p:spPr>
          <a:xfrm>
            <a:off x="494538" y="1690689"/>
            <a:ext cx="8198358" cy="4351338"/>
          </a:xfrm>
        </p:spPr>
        <p:txBody>
          <a:bodyPr/>
          <a:lstStyle/>
          <a:p>
            <a:r>
              <a:rPr lang="en-US"/>
              <a:t>Till recently, most models framed the problem as ‘sequence labeling’ using techniques like Conditional Random Fields and (earlier) Hidden Markov Models</a:t>
            </a:r>
          </a:p>
        </p:txBody>
      </p:sp>
      <p:pic>
        <p:nvPicPr>
          <p:cNvPr id="1026" name="Picture 2" descr="Related image">
            <a:extLst>
              <a:ext uri="{FF2B5EF4-FFF2-40B4-BE49-F238E27FC236}">
                <a16:creationId xmlns:a16="http://schemas.microsoft.com/office/drawing/2014/main" xmlns="" id="{10228010-65D9-4664-9A19-50D2A1151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426" y="3013939"/>
            <a:ext cx="8058912" cy="35061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6DFB3C83-0C7A-4535-96AA-E84D929A4E6A}"/>
              </a:ext>
            </a:extLst>
          </p:cNvPr>
          <p:cNvSpPr txBox="1"/>
          <p:nvPr/>
        </p:nvSpPr>
        <p:spPr>
          <a:xfrm>
            <a:off x="6475476" y="6484358"/>
            <a:ext cx="2668524" cy="369332"/>
          </a:xfrm>
          <a:prstGeom prst="rect">
            <a:avLst/>
          </a:prstGeom>
          <a:noFill/>
        </p:spPr>
        <p:txBody>
          <a:bodyPr wrap="square" rtlCol="0">
            <a:spAutoFit/>
          </a:bodyPr>
          <a:lstStyle/>
          <a:p>
            <a:pPr algn="r"/>
            <a:r>
              <a:rPr lang="en-US">
                <a:solidFill>
                  <a:srgbClr val="002060"/>
                </a:solidFill>
              </a:rPr>
              <a:t>(Lafferty et al., 2001)</a:t>
            </a:r>
          </a:p>
        </p:txBody>
      </p:sp>
    </p:spTree>
    <p:extLst>
      <p:ext uri="{BB962C8B-B14F-4D97-AF65-F5344CB8AC3E}">
        <p14:creationId xmlns:p14="http://schemas.microsoft.com/office/powerpoint/2010/main" val="423300852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44972C-1277-45AF-857F-5C44DCAA94E2}"/>
              </a:ext>
            </a:extLst>
          </p:cNvPr>
          <p:cNvSpPr>
            <a:spLocks noGrp="1"/>
          </p:cNvSpPr>
          <p:nvPr>
            <p:ph type="title"/>
          </p:nvPr>
        </p:nvSpPr>
        <p:spPr/>
        <p:txBody>
          <a:bodyPr/>
          <a:lstStyle/>
          <a:p>
            <a:r>
              <a:rPr lang="en-US"/>
              <a:t>Embedding-based Models</a:t>
            </a:r>
          </a:p>
        </p:txBody>
      </p:sp>
      <p:sp>
        <p:nvSpPr>
          <p:cNvPr id="3" name="Content Placeholder 2">
            <a:extLst>
              <a:ext uri="{FF2B5EF4-FFF2-40B4-BE49-F238E27FC236}">
                <a16:creationId xmlns:a16="http://schemas.microsoft.com/office/drawing/2014/main" xmlns="" id="{AD4D6E95-FB39-4A81-BE0C-47FCB77127E2}"/>
              </a:ext>
            </a:extLst>
          </p:cNvPr>
          <p:cNvSpPr>
            <a:spLocks noGrp="1"/>
          </p:cNvSpPr>
          <p:nvPr>
            <p:ph idx="1"/>
          </p:nvPr>
        </p:nvSpPr>
        <p:spPr>
          <a:xfrm>
            <a:off x="4949952" y="1825625"/>
            <a:ext cx="3565398" cy="4351338"/>
          </a:xfrm>
        </p:spPr>
        <p:txBody>
          <a:bodyPr/>
          <a:lstStyle/>
          <a:p>
            <a:r>
              <a:rPr lang="en-US"/>
              <a:t>Feature engineering was an impediment to training robust and powerful CRFs</a:t>
            </a:r>
          </a:p>
          <a:p>
            <a:r>
              <a:rPr lang="en-US"/>
              <a:t>Recently, word embeddings (and more complex </a:t>
            </a:r>
            <a:r>
              <a:rPr lang="en-US">
                <a:solidFill>
                  <a:srgbClr val="FF0000"/>
                </a:solidFill>
              </a:rPr>
              <a:t>sense-awar</a:t>
            </a:r>
            <a:r>
              <a:rPr lang="en-US"/>
              <a:t>e variants) have been used to address the problem</a:t>
            </a:r>
          </a:p>
        </p:txBody>
      </p:sp>
      <p:pic>
        <p:nvPicPr>
          <p:cNvPr id="5" name="Picture 4">
            <a:extLst>
              <a:ext uri="{FF2B5EF4-FFF2-40B4-BE49-F238E27FC236}">
                <a16:creationId xmlns:a16="http://schemas.microsoft.com/office/drawing/2014/main" xmlns="" id="{E31F759C-413A-4273-876B-1CA3A9286686}"/>
              </a:ext>
            </a:extLst>
          </p:cNvPr>
          <p:cNvPicPr>
            <a:picLocks noChangeAspect="1"/>
          </p:cNvPicPr>
          <p:nvPr/>
        </p:nvPicPr>
        <p:blipFill>
          <a:blip r:embed="rId2"/>
          <a:stretch>
            <a:fillRect/>
          </a:stretch>
        </p:blipFill>
        <p:spPr>
          <a:xfrm>
            <a:off x="987932" y="1945005"/>
            <a:ext cx="1682115" cy="1437444"/>
          </a:xfrm>
          <a:prstGeom prst="rect">
            <a:avLst/>
          </a:prstGeom>
        </p:spPr>
      </p:pic>
      <p:cxnSp>
        <p:nvCxnSpPr>
          <p:cNvPr id="7" name="Straight Arrow Connector 6">
            <a:extLst>
              <a:ext uri="{FF2B5EF4-FFF2-40B4-BE49-F238E27FC236}">
                <a16:creationId xmlns:a16="http://schemas.microsoft.com/office/drawing/2014/main" xmlns="" id="{482D490B-F863-49BB-82B1-21ED41AC47F8}"/>
              </a:ext>
            </a:extLst>
          </p:cNvPr>
          <p:cNvCxnSpPr>
            <a:cxnSpLocks/>
          </p:cNvCxnSpPr>
          <p:nvPr/>
        </p:nvCxnSpPr>
        <p:spPr>
          <a:xfrm flipV="1">
            <a:off x="628650" y="1566669"/>
            <a:ext cx="0" cy="4231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xmlns="" id="{188D38CF-57BF-4AE7-A5CD-D7AB3F163338}"/>
              </a:ext>
            </a:extLst>
          </p:cNvPr>
          <p:cNvCxnSpPr>
            <a:cxnSpLocks/>
          </p:cNvCxnSpPr>
          <p:nvPr/>
        </p:nvCxnSpPr>
        <p:spPr>
          <a:xfrm>
            <a:off x="628650" y="5796785"/>
            <a:ext cx="43213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xmlns="" id="{0D7BFADC-AEDA-4227-BD9E-21855850E785}"/>
              </a:ext>
            </a:extLst>
          </p:cNvPr>
          <p:cNvPicPr>
            <a:picLocks noChangeAspect="1"/>
          </p:cNvPicPr>
          <p:nvPr/>
        </p:nvPicPr>
        <p:blipFill>
          <a:blip r:embed="rId3"/>
          <a:stretch>
            <a:fillRect/>
          </a:stretch>
        </p:blipFill>
        <p:spPr>
          <a:xfrm>
            <a:off x="2665297" y="2386678"/>
            <a:ext cx="2284655" cy="1557719"/>
          </a:xfrm>
          <a:prstGeom prst="rect">
            <a:avLst/>
          </a:prstGeom>
        </p:spPr>
      </p:pic>
      <p:pic>
        <p:nvPicPr>
          <p:cNvPr id="18" name="Picture 17">
            <a:extLst>
              <a:ext uri="{FF2B5EF4-FFF2-40B4-BE49-F238E27FC236}">
                <a16:creationId xmlns:a16="http://schemas.microsoft.com/office/drawing/2014/main" xmlns="" id="{F17571D6-AE91-4354-BED2-D90B6DFEE185}"/>
              </a:ext>
            </a:extLst>
          </p:cNvPr>
          <p:cNvPicPr>
            <a:picLocks noChangeAspect="1"/>
          </p:cNvPicPr>
          <p:nvPr/>
        </p:nvPicPr>
        <p:blipFill>
          <a:blip r:embed="rId4"/>
          <a:stretch>
            <a:fillRect/>
          </a:stretch>
        </p:blipFill>
        <p:spPr>
          <a:xfrm>
            <a:off x="2401823" y="3876670"/>
            <a:ext cx="2109217" cy="1920115"/>
          </a:xfrm>
          <a:prstGeom prst="rect">
            <a:avLst/>
          </a:prstGeom>
        </p:spPr>
      </p:pic>
      <p:pic>
        <p:nvPicPr>
          <p:cNvPr id="20" name="Picture 19">
            <a:extLst>
              <a:ext uri="{FF2B5EF4-FFF2-40B4-BE49-F238E27FC236}">
                <a16:creationId xmlns:a16="http://schemas.microsoft.com/office/drawing/2014/main" xmlns="" id="{6CFE4D04-D2D0-40F7-BA00-7F0C0CCD624D}"/>
              </a:ext>
            </a:extLst>
          </p:cNvPr>
          <p:cNvPicPr>
            <a:picLocks noChangeAspect="1"/>
          </p:cNvPicPr>
          <p:nvPr/>
        </p:nvPicPr>
        <p:blipFill>
          <a:blip r:embed="rId5"/>
          <a:stretch>
            <a:fillRect/>
          </a:stretch>
        </p:blipFill>
        <p:spPr>
          <a:xfrm>
            <a:off x="987932" y="4246037"/>
            <a:ext cx="1502474" cy="918989"/>
          </a:xfrm>
          <a:prstGeom prst="rect">
            <a:avLst/>
          </a:prstGeom>
        </p:spPr>
      </p:pic>
      <p:pic>
        <p:nvPicPr>
          <p:cNvPr id="21" name="Picture 20">
            <a:extLst>
              <a:ext uri="{FF2B5EF4-FFF2-40B4-BE49-F238E27FC236}">
                <a16:creationId xmlns:a16="http://schemas.microsoft.com/office/drawing/2014/main" xmlns="" id="{189FF996-CE2C-4DDA-95B7-85B9DFD7CBED}"/>
              </a:ext>
            </a:extLst>
          </p:cNvPr>
          <p:cNvPicPr>
            <a:picLocks noChangeAspect="1"/>
          </p:cNvPicPr>
          <p:nvPr/>
        </p:nvPicPr>
        <p:blipFill>
          <a:blip r:embed="rId6"/>
          <a:stretch>
            <a:fillRect/>
          </a:stretch>
        </p:blipFill>
        <p:spPr>
          <a:xfrm>
            <a:off x="784922" y="3165538"/>
            <a:ext cx="2056739" cy="869628"/>
          </a:xfrm>
          <a:prstGeom prst="rect">
            <a:avLst/>
          </a:prstGeom>
        </p:spPr>
      </p:pic>
    </p:spTree>
    <p:extLst>
      <p:ext uri="{BB962C8B-B14F-4D97-AF65-F5344CB8AC3E}">
        <p14:creationId xmlns:p14="http://schemas.microsoft.com/office/powerpoint/2010/main" val="376456906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CCCB1F-69D0-45C7-9A40-FAC731823900}"/>
              </a:ext>
            </a:extLst>
          </p:cNvPr>
          <p:cNvSpPr>
            <a:spLocks noGrp="1"/>
          </p:cNvSpPr>
          <p:nvPr>
            <p:ph type="title"/>
          </p:nvPr>
        </p:nvSpPr>
        <p:spPr>
          <a:xfrm>
            <a:off x="238506" y="365126"/>
            <a:ext cx="8771382" cy="1325563"/>
          </a:xfrm>
        </p:spPr>
        <p:txBody>
          <a:bodyPr/>
          <a:lstStyle/>
          <a:p>
            <a:r>
              <a:rPr lang="en-US"/>
              <a:t>Powerful Tools and Packages Available</a:t>
            </a:r>
          </a:p>
        </p:txBody>
      </p:sp>
      <p:pic>
        <p:nvPicPr>
          <p:cNvPr id="2050" name="Picture 2" descr="Image result for spacy ner">
            <a:extLst>
              <a:ext uri="{FF2B5EF4-FFF2-40B4-BE49-F238E27FC236}">
                <a16:creationId xmlns:a16="http://schemas.microsoft.com/office/drawing/2014/main" xmlns="" id="{BF8CE563-B98B-4D8B-85DB-9319C6BB3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056" y="2029447"/>
            <a:ext cx="3962400" cy="2066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C9D1664F-3E2D-44D1-869B-2D54C62EACC8}"/>
              </a:ext>
            </a:extLst>
          </p:cNvPr>
          <p:cNvPicPr>
            <a:picLocks noChangeAspect="1"/>
          </p:cNvPicPr>
          <p:nvPr/>
        </p:nvPicPr>
        <p:blipFill>
          <a:blip r:embed="rId3"/>
          <a:stretch>
            <a:fillRect/>
          </a:stretch>
        </p:blipFill>
        <p:spPr>
          <a:xfrm>
            <a:off x="4005262" y="4565120"/>
            <a:ext cx="4090226" cy="2130600"/>
          </a:xfrm>
          <a:prstGeom prst="rect">
            <a:avLst/>
          </a:prstGeom>
        </p:spPr>
      </p:pic>
      <p:pic>
        <p:nvPicPr>
          <p:cNvPr id="8" name="Picture 7">
            <a:extLst>
              <a:ext uri="{FF2B5EF4-FFF2-40B4-BE49-F238E27FC236}">
                <a16:creationId xmlns:a16="http://schemas.microsoft.com/office/drawing/2014/main" xmlns="" id="{7DEDEEDD-DFDA-43E7-BDEF-132D6284F67E}"/>
              </a:ext>
            </a:extLst>
          </p:cNvPr>
          <p:cNvPicPr>
            <a:picLocks noChangeAspect="1"/>
          </p:cNvPicPr>
          <p:nvPr/>
        </p:nvPicPr>
        <p:blipFill>
          <a:blip r:embed="rId4"/>
          <a:stretch>
            <a:fillRect/>
          </a:stretch>
        </p:blipFill>
        <p:spPr>
          <a:xfrm>
            <a:off x="505968" y="3730017"/>
            <a:ext cx="3284692" cy="2463519"/>
          </a:xfrm>
          <a:prstGeom prst="rect">
            <a:avLst/>
          </a:prstGeom>
        </p:spPr>
      </p:pic>
      <p:pic>
        <p:nvPicPr>
          <p:cNvPr id="9" name="Picture 8">
            <a:extLst>
              <a:ext uri="{FF2B5EF4-FFF2-40B4-BE49-F238E27FC236}">
                <a16:creationId xmlns:a16="http://schemas.microsoft.com/office/drawing/2014/main" xmlns="" id="{5BF4D1C3-2098-4FA9-9AE9-B6310FFD0382}"/>
              </a:ext>
            </a:extLst>
          </p:cNvPr>
          <p:cNvPicPr>
            <a:picLocks noChangeAspect="1"/>
          </p:cNvPicPr>
          <p:nvPr/>
        </p:nvPicPr>
        <p:blipFill>
          <a:blip r:embed="rId5"/>
          <a:stretch>
            <a:fillRect/>
          </a:stretch>
        </p:blipFill>
        <p:spPr>
          <a:xfrm>
            <a:off x="4274112" y="2602471"/>
            <a:ext cx="1757118" cy="1757118"/>
          </a:xfrm>
          <a:prstGeom prst="rect">
            <a:avLst/>
          </a:prstGeom>
        </p:spPr>
      </p:pic>
      <p:pic>
        <p:nvPicPr>
          <p:cNvPr id="10" name="Picture 9">
            <a:extLst>
              <a:ext uri="{FF2B5EF4-FFF2-40B4-BE49-F238E27FC236}">
                <a16:creationId xmlns:a16="http://schemas.microsoft.com/office/drawing/2014/main" xmlns="" id="{F6D94560-CDCC-433E-9834-5916B450239B}"/>
              </a:ext>
            </a:extLst>
          </p:cNvPr>
          <p:cNvPicPr>
            <a:picLocks noChangeAspect="1"/>
          </p:cNvPicPr>
          <p:nvPr/>
        </p:nvPicPr>
        <p:blipFill>
          <a:blip r:embed="rId6"/>
          <a:stretch>
            <a:fillRect/>
          </a:stretch>
        </p:blipFill>
        <p:spPr>
          <a:xfrm>
            <a:off x="6567678" y="3299670"/>
            <a:ext cx="2442210" cy="1059919"/>
          </a:xfrm>
          <a:prstGeom prst="rect">
            <a:avLst/>
          </a:prstGeom>
        </p:spPr>
      </p:pic>
      <p:pic>
        <p:nvPicPr>
          <p:cNvPr id="11" name="Picture 10">
            <a:extLst>
              <a:ext uri="{FF2B5EF4-FFF2-40B4-BE49-F238E27FC236}">
                <a16:creationId xmlns:a16="http://schemas.microsoft.com/office/drawing/2014/main" xmlns="" id="{CBF3A1EB-BA6B-484A-AA20-176F12D326FF}"/>
              </a:ext>
            </a:extLst>
          </p:cNvPr>
          <p:cNvPicPr>
            <a:picLocks noChangeAspect="1"/>
          </p:cNvPicPr>
          <p:nvPr/>
        </p:nvPicPr>
        <p:blipFill>
          <a:blip r:embed="rId7"/>
          <a:stretch>
            <a:fillRect/>
          </a:stretch>
        </p:blipFill>
        <p:spPr>
          <a:xfrm>
            <a:off x="5903770" y="1342696"/>
            <a:ext cx="3106118" cy="1619960"/>
          </a:xfrm>
          <a:prstGeom prst="rect">
            <a:avLst/>
          </a:prstGeom>
        </p:spPr>
      </p:pic>
    </p:spTree>
    <p:extLst>
      <p:ext uri="{BB962C8B-B14F-4D97-AF65-F5344CB8AC3E}">
        <p14:creationId xmlns:p14="http://schemas.microsoft.com/office/powerpoint/2010/main" val="379457878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CCCB1F-69D0-45C7-9A40-FAC731823900}"/>
              </a:ext>
            </a:extLst>
          </p:cNvPr>
          <p:cNvSpPr>
            <a:spLocks noGrp="1"/>
          </p:cNvSpPr>
          <p:nvPr>
            <p:ph type="title"/>
          </p:nvPr>
        </p:nvSpPr>
        <p:spPr>
          <a:xfrm>
            <a:off x="238506" y="365126"/>
            <a:ext cx="8771382" cy="1325563"/>
          </a:xfrm>
        </p:spPr>
        <p:txBody>
          <a:bodyPr/>
          <a:lstStyle/>
          <a:p>
            <a:r>
              <a:rPr lang="en-US"/>
              <a:t>Powerful Tools and Packages Available</a:t>
            </a:r>
          </a:p>
        </p:txBody>
      </p:sp>
      <p:pic>
        <p:nvPicPr>
          <p:cNvPr id="2050" name="Picture 2" descr="Image result for spacy ner">
            <a:extLst>
              <a:ext uri="{FF2B5EF4-FFF2-40B4-BE49-F238E27FC236}">
                <a16:creationId xmlns:a16="http://schemas.microsoft.com/office/drawing/2014/main" xmlns="" id="{BF8CE563-B98B-4D8B-85DB-9319C6BB3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056" y="2029447"/>
            <a:ext cx="3962400" cy="2066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C9D1664F-3E2D-44D1-869B-2D54C62EACC8}"/>
              </a:ext>
            </a:extLst>
          </p:cNvPr>
          <p:cNvPicPr>
            <a:picLocks noChangeAspect="1"/>
          </p:cNvPicPr>
          <p:nvPr/>
        </p:nvPicPr>
        <p:blipFill>
          <a:blip r:embed="rId3"/>
          <a:stretch>
            <a:fillRect/>
          </a:stretch>
        </p:blipFill>
        <p:spPr>
          <a:xfrm>
            <a:off x="4005262" y="4565120"/>
            <a:ext cx="4090226" cy="2130600"/>
          </a:xfrm>
          <a:prstGeom prst="rect">
            <a:avLst/>
          </a:prstGeom>
        </p:spPr>
      </p:pic>
      <p:pic>
        <p:nvPicPr>
          <p:cNvPr id="8" name="Picture 7">
            <a:extLst>
              <a:ext uri="{FF2B5EF4-FFF2-40B4-BE49-F238E27FC236}">
                <a16:creationId xmlns:a16="http://schemas.microsoft.com/office/drawing/2014/main" xmlns="" id="{7DEDEEDD-DFDA-43E7-BDEF-132D6284F67E}"/>
              </a:ext>
            </a:extLst>
          </p:cNvPr>
          <p:cNvPicPr>
            <a:picLocks noChangeAspect="1"/>
          </p:cNvPicPr>
          <p:nvPr/>
        </p:nvPicPr>
        <p:blipFill>
          <a:blip r:embed="rId4"/>
          <a:stretch>
            <a:fillRect/>
          </a:stretch>
        </p:blipFill>
        <p:spPr>
          <a:xfrm>
            <a:off x="505968" y="3730017"/>
            <a:ext cx="3284692" cy="2463519"/>
          </a:xfrm>
          <a:prstGeom prst="rect">
            <a:avLst/>
          </a:prstGeom>
        </p:spPr>
      </p:pic>
      <p:pic>
        <p:nvPicPr>
          <p:cNvPr id="9" name="Picture 8">
            <a:extLst>
              <a:ext uri="{FF2B5EF4-FFF2-40B4-BE49-F238E27FC236}">
                <a16:creationId xmlns:a16="http://schemas.microsoft.com/office/drawing/2014/main" xmlns="" id="{5BF4D1C3-2098-4FA9-9AE9-B6310FFD0382}"/>
              </a:ext>
            </a:extLst>
          </p:cNvPr>
          <p:cNvPicPr>
            <a:picLocks noChangeAspect="1"/>
          </p:cNvPicPr>
          <p:nvPr/>
        </p:nvPicPr>
        <p:blipFill>
          <a:blip r:embed="rId5"/>
          <a:stretch>
            <a:fillRect/>
          </a:stretch>
        </p:blipFill>
        <p:spPr>
          <a:xfrm>
            <a:off x="4274112" y="2602471"/>
            <a:ext cx="1757118" cy="1757118"/>
          </a:xfrm>
          <a:prstGeom prst="rect">
            <a:avLst/>
          </a:prstGeom>
        </p:spPr>
      </p:pic>
      <p:pic>
        <p:nvPicPr>
          <p:cNvPr id="10" name="Picture 9">
            <a:extLst>
              <a:ext uri="{FF2B5EF4-FFF2-40B4-BE49-F238E27FC236}">
                <a16:creationId xmlns:a16="http://schemas.microsoft.com/office/drawing/2014/main" xmlns="" id="{F6D94560-CDCC-433E-9834-5916B450239B}"/>
              </a:ext>
            </a:extLst>
          </p:cNvPr>
          <p:cNvPicPr>
            <a:picLocks noChangeAspect="1"/>
          </p:cNvPicPr>
          <p:nvPr/>
        </p:nvPicPr>
        <p:blipFill>
          <a:blip r:embed="rId6"/>
          <a:stretch>
            <a:fillRect/>
          </a:stretch>
        </p:blipFill>
        <p:spPr>
          <a:xfrm>
            <a:off x="6567678" y="3299670"/>
            <a:ext cx="2442210" cy="1059919"/>
          </a:xfrm>
          <a:prstGeom prst="rect">
            <a:avLst/>
          </a:prstGeom>
        </p:spPr>
      </p:pic>
      <p:pic>
        <p:nvPicPr>
          <p:cNvPr id="11" name="Picture 10">
            <a:extLst>
              <a:ext uri="{FF2B5EF4-FFF2-40B4-BE49-F238E27FC236}">
                <a16:creationId xmlns:a16="http://schemas.microsoft.com/office/drawing/2014/main" xmlns="" id="{CBF3A1EB-BA6B-484A-AA20-176F12D326FF}"/>
              </a:ext>
            </a:extLst>
          </p:cNvPr>
          <p:cNvPicPr>
            <a:picLocks noChangeAspect="1"/>
          </p:cNvPicPr>
          <p:nvPr/>
        </p:nvPicPr>
        <p:blipFill>
          <a:blip r:embed="rId7"/>
          <a:stretch>
            <a:fillRect/>
          </a:stretch>
        </p:blipFill>
        <p:spPr>
          <a:xfrm>
            <a:off x="5903770" y="1342696"/>
            <a:ext cx="3106118" cy="1619960"/>
          </a:xfrm>
          <a:prstGeom prst="rect">
            <a:avLst/>
          </a:prstGeom>
        </p:spPr>
      </p:pic>
      <p:sp>
        <p:nvSpPr>
          <p:cNvPr id="12" name="Rectangle 11">
            <a:extLst>
              <a:ext uri="{FF2B5EF4-FFF2-40B4-BE49-F238E27FC236}">
                <a16:creationId xmlns:a16="http://schemas.microsoft.com/office/drawing/2014/main" xmlns="" id="{30DBC704-3387-4A5D-A8E1-6CA6EEB5ADF6}"/>
              </a:ext>
            </a:extLst>
          </p:cNvPr>
          <p:cNvSpPr/>
          <p:nvPr/>
        </p:nvSpPr>
        <p:spPr>
          <a:xfrm>
            <a:off x="182880" y="1450849"/>
            <a:ext cx="8827008" cy="5035296"/>
          </a:xfrm>
          <a:prstGeom prst="rect">
            <a:avLst/>
          </a:prstGeom>
          <a:solidFill>
            <a:schemeClr val="accent6">
              <a:lumMod val="40000"/>
              <a:lumOff val="6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xmlns="" id="{95A38355-5A7F-4B61-8049-EB7D4C4B3DC5}"/>
              </a:ext>
            </a:extLst>
          </p:cNvPr>
          <p:cNvSpPr txBox="1">
            <a:spLocks/>
          </p:cNvSpPr>
          <p:nvPr/>
        </p:nvSpPr>
        <p:spPr>
          <a:xfrm>
            <a:off x="1914144" y="3281046"/>
            <a:ext cx="566928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002060"/>
                </a:solidFill>
              </a:rPr>
              <a:t>Demonstration of SpaCy</a:t>
            </a:r>
            <a:endParaRPr lang="en-US" b="1" dirty="0">
              <a:solidFill>
                <a:srgbClr val="002060"/>
              </a:solidFill>
            </a:endParaRPr>
          </a:p>
        </p:txBody>
      </p:sp>
    </p:spTree>
    <p:extLst>
      <p:ext uri="{BB962C8B-B14F-4D97-AF65-F5344CB8AC3E}">
        <p14:creationId xmlns:p14="http://schemas.microsoft.com/office/powerpoint/2010/main" val="45471263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B083CC-4209-47D3-8AFB-A755190E41BB}"/>
              </a:ext>
            </a:extLst>
          </p:cNvPr>
          <p:cNvSpPr>
            <a:spLocks noGrp="1"/>
          </p:cNvSpPr>
          <p:nvPr>
            <p:ph type="title"/>
          </p:nvPr>
        </p:nvSpPr>
        <p:spPr/>
        <p:txBody>
          <a:bodyPr>
            <a:normAutofit/>
          </a:bodyPr>
          <a:lstStyle/>
          <a:p>
            <a:r>
              <a:rPr lang="en-US"/>
              <a:t>Observation: Off-the-shelf NER is Inadequate for Social Media</a:t>
            </a:r>
          </a:p>
        </p:txBody>
      </p:sp>
      <p:sp>
        <p:nvSpPr>
          <p:cNvPr id="9" name="Content Placeholder 8">
            <a:extLst>
              <a:ext uri="{FF2B5EF4-FFF2-40B4-BE49-F238E27FC236}">
                <a16:creationId xmlns:a16="http://schemas.microsoft.com/office/drawing/2014/main" xmlns="" id="{B1ED2A46-1714-4043-8859-0515A435A3E5}"/>
              </a:ext>
            </a:extLst>
          </p:cNvPr>
          <p:cNvSpPr>
            <a:spLocks noGrp="1"/>
          </p:cNvSpPr>
          <p:nvPr>
            <p:ph idx="1"/>
          </p:nvPr>
        </p:nvSpPr>
        <p:spPr>
          <a:xfrm>
            <a:off x="609600" y="1825625"/>
            <a:ext cx="7886700" cy="4351338"/>
          </a:xfrm>
        </p:spPr>
        <p:txBody>
          <a:bodyPr/>
          <a:lstStyle/>
          <a:p>
            <a:r>
              <a:rPr lang="en-US"/>
              <a:t>Example: Stanford NER (off-the-shelf) vs. T-SEG (a Twitter-specific NER tool)</a:t>
            </a:r>
          </a:p>
          <a:p>
            <a:r>
              <a:rPr lang="en-US"/>
              <a:t>P, R and F1 below stand for Precision, Recall and F1-Measure resp. </a:t>
            </a:r>
          </a:p>
        </p:txBody>
      </p:sp>
      <p:sp>
        <p:nvSpPr>
          <p:cNvPr id="10" name="TextBox 9">
            <a:extLst>
              <a:ext uri="{FF2B5EF4-FFF2-40B4-BE49-F238E27FC236}">
                <a16:creationId xmlns:a16="http://schemas.microsoft.com/office/drawing/2014/main" xmlns="" id="{56F30D90-CBA2-46EA-91F2-0573C998920B}"/>
              </a:ext>
            </a:extLst>
          </p:cNvPr>
          <p:cNvSpPr txBox="1"/>
          <p:nvPr/>
        </p:nvSpPr>
        <p:spPr>
          <a:xfrm>
            <a:off x="6400800" y="6361629"/>
            <a:ext cx="2668524" cy="369332"/>
          </a:xfrm>
          <a:prstGeom prst="rect">
            <a:avLst/>
          </a:prstGeom>
          <a:noFill/>
        </p:spPr>
        <p:txBody>
          <a:bodyPr wrap="square" rtlCol="0">
            <a:spAutoFit/>
          </a:bodyPr>
          <a:lstStyle/>
          <a:p>
            <a:pPr algn="r"/>
            <a:r>
              <a:rPr lang="en-US">
                <a:solidFill>
                  <a:srgbClr val="002060"/>
                </a:solidFill>
              </a:rPr>
              <a:t>(Ritter et al., 2011)</a:t>
            </a:r>
          </a:p>
        </p:txBody>
      </p:sp>
      <p:pic>
        <p:nvPicPr>
          <p:cNvPr id="11" name="Picture 10">
            <a:extLst>
              <a:ext uri="{FF2B5EF4-FFF2-40B4-BE49-F238E27FC236}">
                <a16:creationId xmlns:a16="http://schemas.microsoft.com/office/drawing/2014/main" xmlns="" id="{139CD10C-D795-43F9-9BE2-0158C5C25AF2}"/>
              </a:ext>
            </a:extLst>
          </p:cNvPr>
          <p:cNvPicPr>
            <a:picLocks noChangeAspect="1"/>
          </p:cNvPicPr>
          <p:nvPr/>
        </p:nvPicPr>
        <p:blipFill>
          <a:blip r:embed="rId2"/>
          <a:stretch>
            <a:fillRect/>
          </a:stretch>
        </p:blipFill>
        <p:spPr>
          <a:xfrm>
            <a:off x="1006602" y="3473196"/>
            <a:ext cx="7090456" cy="2435543"/>
          </a:xfrm>
          <a:prstGeom prst="rect">
            <a:avLst/>
          </a:prstGeom>
        </p:spPr>
      </p:pic>
    </p:spTree>
    <p:extLst>
      <p:ext uri="{BB962C8B-B14F-4D97-AF65-F5344CB8AC3E}">
        <p14:creationId xmlns:p14="http://schemas.microsoft.com/office/powerpoint/2010/main" val="175342927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B083CC-4209-47D3-8AFB-A755190E41BB}"/>
              </a:ext>
            </a:extLst>
          </p:cNvPr>
          <p:cNvSpPr>
            <a:spLocks noGrp="1"/>
          </p:cNvSpPr>
          <p:nvPr>
            <p:ph type="title"/>
          </p:nvPr>
        </p:nvSpPr>
        <p:spPr/>
        <p:txBody>
          <a:bodyPr>
            <a:normAutofit/>
          </a:bodyPr>
          <a:lstStyle/>
          <a:p>
            <a:r>
              <a:rPr lang="en-US"/>
              <a:t>Observation: Off-the-shelf NER is Inadequate for Social Media</a:t>
            </a:r>
          </a:p>
        </p:txBody>
      </p:sp>
      <p:sp>
        <p:nvSpPr>
          <p:cNvPr id="9" name="Content Placeholder 8">
            <a:extLst>
              <a:ext uri="{FF2B5EF4-FFF2-40B4-BE49-F238E27FC236}">
                <a16:creationId xmlns:a16="http://schemas.microsoft.com/office/drawing/2014/main" xmlns="" id="{B1ED2A46-1714-4043-8859-0515A435A3E5}"/>
              </a:ext>
            </a:extLst>
          </p:cNvPr>
          <p:cNvSpPr>
            <a:spLocks noGrp="1"/>
          </p:cNvSpPr>
          <p:nvPr>
            <p:ph idx="1"/>
          </p:nvPr>
        </p:nvSpPr>
        <p:spPr>
          <a:xfrm>
            <a:off x="609600" y="1825625"/>
            <a:ext cx="7886700" cy="4351338"/>
          </a:xfrm>
        </p:spPr>
        <p:txBody>
          <a:bodyPr/>
          <a:lstStyle/>
          <a:p>
            <a:r>
              <a:rPr lang="en-US"/>
              <a:t>Example: Stanford NER (off-the-shelf) vs. T-SEG (a Twitter-specific NER tool)</a:t>
            </a:r>
          </a:p>
          <a:p>
            <a:r>
              <a:rPr lang="en-US"/>
              <a:t>P, R and F1 below stand for Precision, Recall and F1-Measure resp. </a:t>
            </a:r>
          </a:p>
        </p:txBody>
      </p:sp>
      <p:pic>
        <p:nvPicPr>
          <p:cNvPr id="11" name="Picture 10">
            <a:extLst>
              <a:ext uri="{FF2B5EF4-FFF2-40B4-BE49-F238E27FC236}">
                <a16:creationId xmlns:a16="http://schemas.microsoft.com/office/drawing/2014/main" xmlns="" id="{139CD10C-D795-43F9-9BE2-0158C5C25AF2}"/>
              </a:ext>
            </a:extLst>
          </p:cNvPr>
          <p:cNvPicPr>
            <a:picLocks noChangeAspect="1"/>
          </p:cNvPicPr>
          <p:nvPr/>
        </p:nvPicPr>
        <p:blipFill>
          <a:blip r:embed="rId2"/>
          <a:stretch>
            <a:fillRect/>
          </a:stretch>
        </p:blipFill>
        <p:spPr>
          <a:xfrm>
            <a:off x="1006602" y="3473196"/>
            <a:ext cx="7090456" cy="2435543"/>
          </a:xfrm>
          <a:prstGeom prst="rect">
            <a:avLst/>
          </a:prstGeom>
        </p:spPr>
      </p:pic>
      <p:sp>
        <p:nvSpPr>
          <p:cNvPr id="8" name="Rectangle 7">
            <a:extLst>
              <a:ext uri="{FF2B5EF4-FFF2-40B4-BE49-F238E27FC236}">
                <a16:creationId xmlns:a16="http://schemas.microsoft.com/office/drawing/2014/main" xmlns="" id="{99016647-0CBA-4CDC-A66E-8FCBED8E4481}"/>
              </a:ext>
            </a:extLst>
          </p:cNvPr>
          <p:cNvSpPr/>
          <p:nvPr/>
        </p:nvSpPr>
        <p:spPr>
          <a:xfrm>
            <a:off x="304800" y="1690689"/>
            <a:ext cx="8595360" cy="1930335"/>
          </a:xfrm>
          <a:prstGeom prst="rect">
            <a:avLst/>
          </a:prstGeom>
          <a:solidFill>
            <a:schemeClr val="accent6">
              <a:lumMod val="40000"/>
              <a:lumOff val="6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4B33F1C3-6003-4D94-915E-6A63B46DBE1C}"/>
              </a:ext>
            </a:extLst>
          </p:cNvPr>
          <p:cNvSpPr txBox="1"/>
          <p:nvPr/>
        </p:nvSpPr>
        <p:spPr>
          <a:xfrm>
            <a:off x="900685" y="2042602"/>
            <a:ext cx="7595615" cy="1569660"/>
          </a:xfrm>
          <a:prstGeom prst="rect">
            <a:avLst/>
          </a:prstGeom>
          <a:noFill/>
        </p:spPr>
        <p:txBody>
          <a:bodyPr wrap="square" rtlCol="0">
            <a:spAutoFit/>
          </a:bodyPr>
          <a:lstStyle/>
          <a:p>
            <a:pPr algn="ctr"/>
            <a:r>
              <a:rPr lang="en-US" sz="3200">
                <a:solidFill>
                  <a:srgbClr val="FF0000"/>
                </a:solidFill>
              </a:rPr>
              <a:t>Training Twitter-specific models and using Twitter-specific features offers significant performance advantages</a:t>
            </a:r>
          </a:p>
        </p:txBody>
      </p:sp>
      <p:sp>
        <p:nvSpPr>
          <p:cNvPr id="3" name="Oval 2">
            <a:extLst>
              <a:ext uri="{FF2B5EF4-FFF2-40B4-BE49-F238E27FC236}">
                <a16:creationId xmlns:a16="http://schemas.microsoft.com/office/drawing/2014/main" xmlns="" id="{A6AA111D-A7A9-4A20-AA18-6ABD3344B561}"/>
              </a:ext>
            </a:extLst>
          </p:cNvPr>
          <p:cNvSpPr/>
          <p:nvPr/>
        </p:nvSpPr>
        <p:spPr>
          <a:xfrm>
            <a:off x="6693408" y="3473196"/>
            <a:ext cx="1281730" cy="257403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xmlns="" id="{61BDA680-BA2B-49A7-BB1B-55390EF54BAA}"/>
              </a:ext>
            </a:extLst>
          </p:cNvPr>
          <p:cNvCxnSpPr/>
          <p:nvPr/>
        </p:nvCxnSpPr>
        <p:spPr>
          <a:xfrm>
            <a:off x="4645152" y="3473196"/>
            <a:ext cx="2170176" cy="4282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A9662CE1-4096-4132-B041-42E280DDC82E}"/>
              </a:ext>
            </a:extLst>
          </p:cNvPr>
          <p:cNvSpPr txBox="1"/>
          <p:nvPr/>
        </p:nvSpPr>
        <p:spPr>
          <a:xfrm>
            <a:off x="6400800" y="6361629"/>
            <a:ext cx="2668524" cy="369332"/>
          </a:xfrm>
          <a:prstGeom prst="rect">
            <a:avLst/>
          </a:prstGeom>
          <a:noFill/>
        </p:spPr>
        <p:txBody>
          <a:bodyPr wrap="square" rtlCol="0">
            <a:spAutoFit/>
          </a:bodyPr>
          <a:lstStyle/>
          <a:p>
            <a:pPr algn="r"/>
            <a:r>
              <a:rPr lang="en-US">
                <a:solidFill>
                  <a:srgbClr val="002060"/>
                </a:solidFill>
              </a:rPr>
              <a:t>(Ritter et al., 2011)</a:t>
            </a:r>
          </a:p>
        </p:txBody>
      </p:sp>
    </p:spTree>
    <p:extLst>
      <p:ext uri="{BB962C8B-B14F-4D97-AF65-F5344CB8AC3E}">
        <p14:creationId xmlns:p14="http://schemas.microsoft.com/office/powerpoint/2010/main" val="15577210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EED3C8-49EA-4FD6-AA72-3757D4559438}"/>
              </a:ext>
            </a:extLst>
          </p:cNvPr>
          <p:cNvSpPr>
            <a:spLocks noGrp="1"/>
          </p:cNvSpPr>
          <p:nvPr>
            <p:ph type="title"/>
          </p:nvPr>
        </p:nvSpPr>
        <p:spPr/>
        <p:txBody>
          <a:bodyPr/>
          <a:lstStyle/>
          <a:p>
            <a:r>
              <a:rPr lang="en-US"/>
              <a:t>Twitter-specific NER Systems</a:t>
            </a:r>
          </a:p>
        </p:txBody>
      </p:sp>
      <p:sp>
        <p:nvSpPr>
          <p:cNvPr id="3" name="Content Placeholder 2">
            <a:extLst>
              <a:ext uri="{FF2B5EF4-FFF2-40B4-BE49-F238E27FC236}">
                <a16:creationId xmlns:a16="http://schemas.microsoft.com/office/drawing/2014/main" xmlns="" id="{CAB91084-3E46-400D-BE22-90BD771E168C}"/>
              </a:ext>
            </a:extLst>
          </p:cNvPr>
          <p:cNvSpPr>
            <a:spLocks noGrp="1"/>
          </p:cNvSpPr>
          <p:nvPr>
            <p:ph idx="1"/>
          </p:nvPr>
        </p:nvSpPr>
        <p:spPr>
          <a:xfrm>
            <a:off x="177546" y="2313304"/>
            <a:ext cx="4065270" cy="4351338"/>
          </a:xfrm>
        </p:spPr>
        <p:txBody>
          <a:bodyPr>
            <a:normAutofit lnSpcReduction="10000"/>
          </a:bodyPr>
          <a:lstStyle/>
          <a:p>
            <a:r>
              <a:rPr lang="en-US" sz="2400"/>
              <a:t>Best systems maximize ‘signal’ by leveraging joint contexts, distributional similarity, word embeddings and even URLs</a:t>
            </a:r>
          </a:p>
          <a:p>
            <a:r>
              <a:rPr lang="en-US" sz="2400"/>
              <a:t>Geotagging tweets has emerged as its own ‘mini-area’ of research in the KDD, SW and WWW communities</a:t>
            </a:r>
          </a:p>
          <a:p>
            <a:r>
              <a:rPr lang="en-US" sz="2400"/>
              <a:t>Performance is improving slowly, albeit still far from performance on traditional inputs like newswire </a:t>
            </a:r>
          </a:p>
          <a:p>
            <a:endParaRPr lang="en-US" sz="2400"/>
          </a:p>
          <a:p>
            <a:endParaRPr lang="en-US" sz="2400"/>
          </a:p>
        </p:txBody>
      </p:sp>
      <p:sp>
        <p:nvSpPr>
          <p:cNvPr id="5" name="Content Placeholder 2">
            <a:extLst>
              <a:ext uri="{FF2B5EF4-FFF2-40B4-BE49-F238E27FC236}">
                <a16:creationId xmlns:a16="http://schemas.microsoft.com/office/drawing/2014/main" xmlns="" id="{C4304FCA-E1F7-4952-AD14-0BCA8C5AD477}"/>
              </a:ext>
            </a:extLst>
          </p:cNvPr>
          <p:cNvSpPr txBox="1">
            <a:spLocks/>
          </p:cNvSpPr>
          <p:nvPr/>
        </p:nvSpPr>
        <p:spPr>
          <a:xfrm>
            <a:off x="4462272" y="2334512"/>
            <a:ext cx="4450080" cy="4221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Social-media specific NLP packages have emerged e.g., ArkNLP, T-SEG; workshops, shared competitions etc. </a:t>
            </a:r>
          </a:p>
          <a:p>
            <a:r>
              <a:rPr lang="en-US" sz="2400"/>
              <a:t>Lots of research into how to parse irregular text, NLP methods have arguably become more robust as a result</a:t>
            </a:r>
          </a:p>
          <a:p>
            <a:r>
              <a:rPr lang="en-US" sz="2400"/>
              <a:t>Spurred research on joint models, cross-domain entity linking</a:t>
            </a:r>
          </a:p>
          <a:p>
            <a:endParaRPr lang="en-US" sz="2400"/>
          </a:p>
        </p:txBody>
      </p:sp>
      <p:sp>
        <p:nvSpPr>
          <p:cNvPr id="6" name="TextBox 5">
            <a:extLst>
              <a:ext uri="{FF2B5EF4-FFF2-40B4-BE49-F238E27FC236}">
                <a16:creationId xmlns:a16="http://schemas.microsoft.com/office/drawing/2014/main" xmlns="" id="{AC508DBB-8D56-4255-A54A-976A80CEAE97}"/>
              </a:ext>
            </a:extLst>
          </p:cNvPr>
          <p:cNvSpPr txBox="1"/>
          <p:nvPr/>
        </p:nvSpPr>
        <p:spPr>
          <a:xfrm>
            <a:off x="5803392" y="1564015"/>
            <a:ext cx="1194558" cy="523220"/>
          </a:xfrm>
          <a:prstGeom prst="rect">
            <a:avLst/>
          </a:prstGeom>
          <a:noFill/>
        </p:spPr>
        <p:txBody>
          <a:bodyPr wrap="none" rtlCol="0">
            <a:spAutoFit/>
          </a:bodyPr>
          <a:lstStyle/>
          <a:p>
            <a:r>
              <a:rPr lang="en-US" sz="2800">
                <a:solidFill>
                  <a:srgbClr val="002060"/>
                </a:solidFill>
              </a:rPr>
              <a:t>Impact</a:t>
            </a:r>
          </a:p>
        </p:txBody>
      </p:sp>
      <p:sp>
        <p:nvSpPr>
          <p:cNvPr id="7" name="TextBox 6">
            <a:extLst>
              <a:ext uri="{FF2B5EF4-FFF2-40B4-BE49-F238E27FC236}">
                <a16:creationId xmlns:a16="http://schemas.microsoft.com/office/drawing/2014/main" xmlns="" id="{0DD8D7F7-ADAC-4080-A271-18B84408AA8B}"/>
              </a:ext>
            </a:extLst>
          </p:cNvPr>
          <p:cNvSpPr txBox="1"/>
          <p:nvPr/>
        </p:nvSpPr>
        <p:spPr>
          <a:xfrm>
            <a:off x="847344" y="1564015"/>
            <a:ext cx="2746265" cy="523220"/>
          </a:xfrm>
          <a:prstGeom prst="rect">
            <a:avLst/>
          </a:prstGeom>
          <a:noFill/>
        </p:spPr>
        <p:txBody>
          <a:bodyPr wrap="none" rtlCol="0">
            <a:spAutoFit/>
          </a:bodyPr>
          <a:lstStyle/>
          <a:p>
            <a:r>
              <a:rPr lang="en-US" sz="2800">
                <a:solidFill>
                  <a:srgbClr val="002060"/>
                </a:solidFill>
              </a:rPr>
              <a:t>Common Themes</a:t>
            </a:r>
          </a:p>
        </p:txBody>
      </p:sp>
    </p:spTree>
    <p:extLst>
      <p:ext uri="{BB962C8B-B14F-4D97-AF65-F5344CB8AC3E}">
        <p14:creationId xmlns:p14="http://schemas.microsoft.com/office/powerpoint/2010/main" val="18662149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13819</TotalTime>
  <Words>5082</Words>
  <Application>Microsoft Office PowerPoint</Application>
  <PresentationFormat>On-screen Show (4:3)</PresentationFormat>
  <Paragraphs>774</Paragraphs>
  <Slides>110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110</vt:i4>
      </vt:variant>
    </vt:vector>
  </HeadingPairs>
  <TitlesOfParts>
    <vt:vector size="118" baseType="lpstr">
      <vt:lpstr>Arial</vt:lpstr>
      <vt:lpstr>Calibri</vt:lpstr>
      <vt:lpstr>Calibri Light</vt:lpstr>
      <vt:lpstr>Open Sans</vt:lpstr>
      <vt:lpstr>Roboto Light</vt:lpstr>
      <vt:lpstr>Roboto Mono for Powerline</vt:lpstr>
      <vt:lpstr>Wingdings</vt:lpstr>
      <vt:lpstr>Office Theme</vt:lpstr>
      <vt:lpstr>Social Media Analysis for Situation Awareness during Crises (SMASAC)</vt:lpstr>
      <vt:lpstr>Introduction</vt:lpstr>
      <vt:lpstr>Speakers</vt:lpstr>
      <vt:lpstr>Tutorial Outline / Repository</vt:lpstr>
      <vt:lpstr>Crisis Situation</vt:lpstr>
      <vt:lpstr>Situation Awareness (1)</vt:lpstr>
      <vt:lpstr>Situation Awareness (2)</vt:lpstr>
      <vt:lpstr>Social Media (1)</vt:lpstr>
      <vt:lpstr>Social Media (2)</vt:lpstr>
      <vt:lpstr>Social Media and Crises</vt:lpstr>
      <vt:lpstr>Digital Humanitarian Network et al.</vt:lpstr>
      <vt:lpstr>Digital Situation Awareness Pipeline</vt:lpstr>
      <vt:lpstr>Typical (Manual) Processing Pipeline</vt:lpstr>
      <vt:lpstr>Automatic Processing Pipeline</vt:lpstr>
      <vt:lpstr>Automatic Data Collection and Analysis</vt:lpstr>
      <vt:lpstr>Data Visualisation</vt:lpstr>
      <vt:lpstr>Hands-on Requirements</vt:lpstr>
      <vt:lpstr>Software Requirements</vt:lpstr>
      <vt:lpstr>Demonstrated Tools and Libraries</vt:lpstr>
      <vt:lpstr>Used Data</vt:lpstr>
      <vt:lpstr>Tools/Workspace Configuration</vt:lpstr>
      <vt:lpstr>Data Collection and Filtering</vt:lpstr>
      <vt:lpstr>Social Media Usage during Crises</vt:lpstr>
      <vt:lpstr>Access to Social Media</vt:lpstr>
      <vt:lpstr>Most used Social Media Platforms</vt:lpstr>
      <vt:lpstr>Most used Social Media Platforms</vt:lpstr>
      <vt:lpstr>Worldwide Social Media App Usage</vt:lpstr>
      <vt:lpstr>Data Collection/Processing Methods</vt:lpstr>
      <vt:lpstr>Data Collection/Processing Methods</vt:lpstr>
      <vt:lpstr>Automatic Data Collection APIs (Twitter)</vt:lpstr>
      <vt:lpstr>Automatic Data Collection on Twitter</vt:lpstr>
      <vt:lpstr>Summary</vt:lpstr>
      <vt:lpstr>Data Curation (Filtering)</vt:lpstr>
      <vt:lpstr>Twitter Data and Crises</vt:lpstr>
      <vt:lpstr>Accessing Relevant Information</vt:lpstr>
      <vt:lpstr>Hurricane Harvey –  Data Collection/Filtering</vt:lpstr>
      <vt:lpstr>Data Curation (Filtering)</vt:lpstr>
      <vt:lpstr>Filtering Methods</vt:lpstr>
      <vt:lpstr>Use of HashTags, KeyWords, Phrases</vt:lpstr>
      <vt:lpstr>Limitations: Information Vs Noise</vt:lpstr>
      <vt:lpstr>What is the nature of the data?</vt:lpstr>
      <vt:lpstr>Semantic Search</vt:lpstr>
      <vt:lpstr>Semantic Search</vt:lpstr>
      <vt:lpstr>Motivation</vt:lpstr>
      <vt:lpstr>Approach</vt:lpstr>
      <vt:lpstr>Example</vt:lpstr>
      <vt:lpstr>Graph Representation of Tweet</vt:lpstr>
      <vt:lpstr>n-Tuple form</vt:lpstr>
      <vt:lpstr>Example Continued…</vt:lpstr>
      <vt:lpstr>Backend System</vt:lpstr>
      <vt:lpstr>Little about the knowledge graphs</vt:lpstr>
      <vt:lpstr>How are they created?</vt:lpstr>
      <vt:lpstr>Structured Information-Wikipedia</vt:lpstr>
      <vt:lpstr>Existing Knowledge base</vt:lpstr>
      <vt:lpstr>Entity Linking and Disambiguation APIs</vt:lpstr>
      <vt:lpstr>Classification Methods</vt:lpstr>
      <vt:lpstr>Machine Learning Classification Methods:</vt:lpstr>
      <vt:lpstr>Popular Machine Learning methods</vt:lpstr>
      <vt:lpstr>Incorporate semantics to n-grams and BOW</vt:lpstr>
      <vt:lpstr>Statistical Feature</vt:lpstr>
      <vt:lpstr>Semantic Features</vt:lpstr>
      <vt:lpstr>Semantic Enrichment Example</vt:lpstr>
      <vt:lpstr>Feature Representation</vt:lpstr>
      <vt:lpstr>Feature Representation</vt:lpstr>
      <vt:lpstr>Bottleneck!</vt:lpstr>
      <vt:lpstr>Data Sources</vt:lpstr>
      <vt:lpstr>CrisisLex Data</vt:lpstr>
      <vt:lpstr>An Approach (can expand these points to individual slides)</vt:lpstr>
      <vt:lpstr>Preprocessing</vt:lpstr>
      <vt:lpstr>Extracting Statistical Features</vt:lpstr>
      <vt:lpstr>Extracting Semantics</vt:lpstr>
      <vt:lpstr>Coffee Break</vt:lpstr>
      <vt:lpstr>Event Detection and Extraction</vt:lpstr>
      <vt:lpstr>Simple Motivating Example</vt:lpstr>
      <vt:lpstr>(More Complex) Motivating Example</vt:lpstr>
      <vt:lpstr>An Example Workflow</vt:lpstr>
      <vt:lpstr>A Second Workflow</vt:lpstr>
      <vt:lpstr>Classification of Techniques</vt:lpstr>
      <vt:lpstr>Hands-on</vt:lpstr>
      <vt:lpstr>Open Research Issues</vt:lpstr>
      <vt:lpstr>Event Detection in Twitter: Examples</vt:lpstr>
      <vt:lpstr>Event Detection in Twitter: A Taxonomy of Techniques</vt:lpstr>
      <vt:lpstr>Detection Techniques and Feature Representation</vt:lpstr>
      <vt:lpstr>Cont’d</vt:lpstr>
      <vt:lpstr>Hands-on</vt:lpstr>
      <vt:lpstr>Open Research Issues</vt:lpstr>
      <vt:lpstr>Entity Extraction from Social Media</vt:lpstr>
      <vt:lpstr>Entity Extraction aka Named Entity Recognition (NER)</vt:lpstr>
      <vt:lpstr>Entity Extraction aka Named Entity Recognition (NER)</vt:lpstr>
      <vt:lpstr>Relevance to Crisis Informatics</vt:lpstr>
      <vt:lpstr>Relevance to Crisis Informatics</vt:lpstr>
      <vt:lpstr>Relevance to Crisis Informatics</vt:lpstr>
      <vt:lpstr>Typical NER Approach</vt:lpstr>
      <vt:lpstr>Embedding-based Models</vt:lpstr>
      <vt:lpstr>Powerful Tools and Packages Available</vt:lpstr>
      <vt:lpstr>Powerful Tools and Packages Available</vt:lpstr>
      <vt:lpstr>Observation: Off-the-shelf NER is Inadequate for Social Media</vt:lpstr>
      <vt:lpstr>Observation: Off-the-shelf NER is Inadequate for Social Media</vt:lpstr>
      <vt:lpstr>Twitter-specific NER Systems</vt:lpstr>
      <vt:lpstr>Classic System: T-SEG</vt:lpstr>
      <vt:lpstr>More Recent: TwitterNER</vt:lpstr>
      <vt:lpstr>ArkNLP</vt:lpstr>
      <vt:lpstr>How to improve performance even further?</vt:lpstr>
      <vt:lpstr>Example of crisis domain-specific geotagging system</vt:lpstr>
      <vt:lpstr>Open Research Issues</vt:lpstr>
      <vt:lpstr>Visualizations and End-to-End Systems</vt:lpstr>
      <vt:lpstr>PowerPoint Presentation</vt:lpstr>
      <vt:lpstr>Review and Wrap-up</vt:lpstr>
      <vt:lpstr>PowerPoint Presentation</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Gregoire.Burel</dc:creator>
  <cp:lastModifiedBy>Gregoire.Burel</cp:lastModifiedBy>
  <cp:revision>149</cp:revision>
  <dcterms:created xsi:type="dcterms:W3CDTF">2018-03-07T10:04:08Z</dcterms:created>
  <dcterms:modified xsi:type="dcterms:W3CDTF">2018-04-17T22:50:51Z</dcterms:modified>
</cp:coreProperties>
</file>